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8" r:id="rId2"/>
    <p:sldId id="261" r:id="rId3"/>
    <p:sldId id="262" r:id="rId4"/>
    <p:sldId id="263" r:id="rId5"/>
    <p:sldId id="264" r:id="rId6"/>
    <p:sldId id="304" r:id="rId7"/>
    <p:sldId id="265" r:id="rId8"/>
    <p:sldId id="267" r:id="rId9"/>
    <p:sldId id="269" r:id="rId10"/>
    <p:sldId id="271" r:id="rId11"/>
    <p:sldId id="268" r:id="rId12"/>
    <p:sldId id="270" r:id="rId13"/>
    <p:sldId id="273" r:id="rId14"/>
    <p:sldId id="272" r:id="rId15"/>
    <p:sldId id="289" r:id="rId16"/>
    <p:sldId id="274" r:id="rId17"/>
    <p:sldId id="276" r:id="rId18"/>
    <p:sldId id="285" r:id="rId19"/>
    <p:sldId id="286" r:id="rId20"/>
    <p:sldId id="287" r:id="rId21"/>
    <p:sldId id="277" r:id="rId22"/>
    <p:sldId id="278" r:id="rId23"/>
    <p:sldId id="279" r:id="rId24"/>
    <p:sldId id="306" r:id="rId25"/>
    <p:sldId id="305" r:id="rId26"/>
    <p:sldId id="288" r:id="rId27"/>
    <p:sldId id="290" r:id="rId28"/>
    <p:sldId id="283" r:id="rId29"/>
    <p:sldId id="275" r:id="rId30"/>
    <p:sldId id="291" r:id="rId31"/>
    <p:sldId id="266" r:id="rId32"/>
    <p:sldId id="292" r:id="rId33"/>
    <p:sldId id="293" r:id="rId34"/>
    <p:sldId id="294" r:id="rId35"/>
    <p:sldId id="295" r:id="rId36"/>
    <p:sldId id="298" r:id="rId37"/>
    <p:sldId id="299" r:id="rId38"/>
    <p:sldId id="296" r:id="rId39"/>
    <p:sldId id="297" r:id="rId40"/>
    <p:sldId id="307" r:id="rId41"/>
    <p:sldId id="303" r:id="rId42"/>
    <p:sldId id="300" r:id="rId43"/>
    <p:sldId id="301" r:id="rId44"/>
    <p:sldId id="310" r:id="rId45"/>
    <p:sldId id="308" r:id="rId46"/>
    <p:sldId id="309" r:id="rId47"/>
    <p:sldId id="302" r:id="rId48"/>
    <p:sldId id="313" r:id="rId49"/>
    <p:sldId id="311" r:id="rId50"/>
    <p:sldId id="314" r:id="rId51"/>
    <p:sldId id="315" r:id="rId52"/>
    <p:sldId id="316" r:id="rId53"/>
    <p:sldId id="317" r:id="rId54"/>
    <p:sldId id="319" r:id="rId55"/>
    <p:sldId id="320" r:id="rId56"/>
    <p:sldId id="321" r:id="rId57"/>
    <p:sldId id="322" r:id="rId58"/>
    <p:sldId id="324" r:id="rId59"/>
    <p:sldId id="323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6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2"/>
  </p:normalViewPr>
  <p:slideViewPr>
    <p:cSldViewPr snapToGrid="0">
      <p:cViewPr>
        <p:scale>
          <a:sx n="84" d="100"/>
          <a:sy n="84" d="100"/>
        </p:scale>
        <p:origin x="3348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0D26B-E896-41E6-9C93-E2441A195CAE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D386B-76BE-4DF6-A9D7-B969F6929F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0A562E-67CD-4CF9-85AB-69FDFF5D7BCC}" type="slidenum">
              <a:rPr lang="de-DE" altLang="de-DE"/>
              <a:pPr eaLnBrk="1" hangingPunct="1">
                <a:spcBef>
                  <a:spcPct val="0"/>
                </a:spcBef>
              </a:pPr>
              <a:t>2</a:t>
            </a:fld>
            <a:endParaRPr lang="de-DE" altLang="de-DE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6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83B1F6-0343-407D-99F8-10A16D5CCC55}" type="slidenum">
              <a:rPr lang="de-DE" altLang="de-DE"/>
              <a:pPr eaLnBrk="1" hangingPunct="1">
                <a:spcBef>
                  <a:spcPct val="0"/>
                </a:spcBef>
              </a:pPr>
              <a:t>13</a:t>
            </a:fld>
            <a:endParaRPr lang="de-DE" altLang="de-DE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23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6267DC-08E6-49DE-BBE7-027037DBBCCC}" type="slidenum">
              <a:rPr lang="de-DE" altLang="de-DE"/>
              <a:pPr eaLnBrk="1" hangingPunct="1">
                <a:spcBef>
                  <a:spcPct val="0"/>
                </a:spcBef>
              </a:pPr>
              <a:t>14</a:t>
            </a:fld>
            <a:endParaRPr lang="de-DE" altLang="de-DE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6267DC-08E6-49DE-BBE7-027037DBBCCC}" type="slidenum">
              <a:rPr lang="de-DE" altLang="de-DE"/>
              <a:pPr eaLnBrk="1" hangingPunct="1">
                <a:spcBef>
                  <a:spcPct val="0"/>
                </a:spcBef>
              </a:pPr>
              <a:t>15</a:t>
            </a:fld>
            <a:endParaRPr lang="de-DE" altLang="de-DE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9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D1969B-5020-4B58-93BA-9E476B88076B}" type="slidenum">
              <a:rPr lang="de-DE" altLang="de-DE"/>
              <a:pPr eaLnBrk="1" hangingPunct="1">
                <a:spcBef>
                  <a:spcPct val="0"/>
                </a:spcBef>
              </a:pPr>
              <a:t>16</a:t>
            </a:fld>
            <a:endParaRPr lang="de-DE" altLang="de-DE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98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0FA0E-95B9-4FD2-8C96-346CC69A1CB2}" type="slidenum">
              <a:rPr lang="de-DE" altLang="de-DE"/>
              <a:pPr eaLnBrk="1" hangingPunct="1">
                <a:spcBef>
                  <a:spcPct val="0"/>
                </a:spcBef>
              </a:pPr>
              <a:t>17</a:t>
            </a:fld>
            <a:endParaRPr lang="de-DE" altLang="de-DE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9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E445C6-7817-45C3-83CF-37AB6C8ACDAA}" type="slidenum">
              <a:rPr lang="de-DE" altLang="de-DE"/>
              <a:pPr eaLnBrk="1" hangingPunct="1">
                <a:spcBef>
                  <a:spcPct val="0"/>
                </a:spcBef>
              </a:pPr>
              <a:t>18</a:t>
            </a:fld>
            <a:endParaRPr lang="de-DE" altLang="de-DE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9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6A2D37-4F32-4937-803F-496931FED86C}" type="slidenum">
              <a:rPr lang="de-DE" altLang="de-DE"/>
              <a:pPr eaLnBrk="1" hangingPunct="1">
                <a:spcBef>
                  <a:spcPct val="0"/>
                </a:spcBef>
              </a:pPr>
              <a:t>19</a:t>
            </a:fld>
            <a:endParaRPr lang="de-DE" altLang="de-DE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1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523F0B0-C48E-45C7-8907-3B69EE0A8A77}" type="slidenum">
              <a:rPr lang="de-DE" altLang="de-DE"/>
              <a:pPr eaLnBrk="1" hangingPunct="1">
                <a:spcBef>
                  <a:spcPct val="0"/>
                </a:spcBef>
              </a:pPr>
              <a:t>20</a:t>
            </a:fld>
            <a:endParaRPr lang="de-DE" altLang="de-DE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de-DE" dirty="0" err="1" smtClean="0">
                <a:latin typeface="Arial" panose="020B0604020202020204" pitchFamily="34" charset="0"/>
              </a:rPr>
              <a:t>Jacknife</a:t>
            </a:r>
            <a:r>
              <a:rPr lang="en-US" altLang="de-DE" dirty="0" smtClean="0">
                <a:latin typeface="Arial" panose="020B0604020202020204" pitchFamily="34" charset="0"/>
              </a:rPr>
              <a:t> older than bootstrap	</a:t>
            </a:r>
          </a:p>
        </p:txBody>
      </p:sp>
    </p:spTree>
    <p:extLst>
      <p:ext uri="{BB962C8B-B14F-4D97-AF65-F5344CB8AC3E}">
        <p14:creationId xmlns:p14="http://schemas.microsoft.com/office/powerpoint/2010/main" val="3981238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D70BC4-4DE0-4CDD-AEE7-786AA78394A4}" type="slidenum">
              <a:rPr lang="de-DE" altLang="de-DE"/>
              <a:pPr eaLnBrk="1" hangingPunct="1">
                <a:spcBef>
                  <a:spcPct val="0"/>
                </a:spcBef>
              </a:pPr>
              <a:t>21</a:t>
            </a:fld>
            <a:endParaRPr lang="de-DE" altLang="de-DE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32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37CAD1D-ABEA-42A6-A161-4109BA793350}" type="slidenum">
              <a:rPr lang="de-DE" altLang="de-DE"/>
              <a:pPr eaLnBrk="1" hangingPunct="1">
                <a:spcBef>
                  <a:spcPct val="0"/>
                </a:spcBef>
              </a:pPr>
              <a:t>22</a:t>
            </a:fld>
            <a:endParaRPr lang="de-DE" altLang="de-DE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5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521A82-0899-4E02-94AF-3C26CFE869F1}" type="slidenum">
              <a:rPr lang="de-DE" altLang="de-DE"/>
              <a:pPr eaLnBrk="1" hangingPunct="1">
                <a:spcBef>
                  <a:spcPct val="0"/>
                </a:spcBef>
              </a:pPr>
              <a:t>3</a:t>
            </a:fld>
            <a:endParaRPr lang="de-DE" altLang="de-DE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de-DE" dirty="0" smtClean="0">
                <a:latin typeface="Arial" panose="020B0604020202020204" pitchFamily="34" charset="0"/>
              </a:rPr>
              <a:t>Multiplicative</a:t>
            </a:r>
          </a:p>
        </p:txBody>
      </p:sp>
    </p:spTree>
    <p:extLst>
      <p:ext uri="{BB962C8B-B14F-4D97-AF65-F5344CB8AC3E}">
        <p14:creationId xmlns:p14="http://schemas.microsoft.com/office/powerpoint/2010/main" val="112964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877355-0079-4104-B75A-5A1E6AA87B93}" type="slidenum">
              <a:rPr lang="de-DE" altLang="de-DE"/>
              <a:pPr eaLnBrk="1" hangingPunct="1">
                <a:spcBef>
                  <a:spcPct val="0"/>
                </a:spcBef>
              </a:pPr>
              <a:t>23</a:t>
            </a:fld>
            <a:endParaRPr lang="de-DE" altLang="de-DE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35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A1ED1-6B1A-4793-8422-4DFE92FF8CE0}" type="slidenum">
              <a:rPr lang="de-DE"/>
              <a:pPr/>
              <a:t>24</a:t>
            </a:fld>
            <a:endParaRPr lang="de-DE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91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1C24BB-F8E5-4898-BEA5-FFE4CB8F067A}" type="slidenum">
              <a:rPr lang="de-DE"/>
              <a:pPr/>
              <a:t>25</a:t>
            </a:fld>
            <a:endParaRPr lang="de-DE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4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basically ask when drawing a certain subset of species from a community, what is the coverage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D386B-76BE-4DF6-A9D7-B969F6929F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27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Probability</a:t>
            </a:r>
            <a:r>
              <a:rPr lang="en-GB" baseline="0" dirty="0" smtClean="0"/>
              <a:t> of encountering a new species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D386B-76BE-4DF6-A9D7-B969F6929F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98ECB39-5CD9-451B-91B7-B67B27634FD2}" type="slidenum">
              <a:rPr lang="de-DE" altLang="de-DE"/>
              <a:pPr eaLnBrk="1" hangingPunct="1">
                <a:spcBef>
                  <a:spcPct val="0"/>
                </a:spcBef>
              </a:pPr>
              <a:t>28</a:t>
            </a:fld>
            <a:endParaRPr lang="de-DE" altLang="de-DE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29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01CFCA-A5AD-4DEE-BF3B-F134E07B30B2}" type="slidenum">
              <a:rPr lang="de-DE" altLang="de-DE"/>
              <a:pPr eaLnBrk="1" hangingPunct="1">
                <a:spcBef>
                  <a:spcPct val="0"/>
                </a:spcBef>
              </a:pPr>
              <a:t>30</a:t>
            </a:fld>
            <a:endParaRPr lang="de-DE" altLang="de-DE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19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6582D7-CD26-4868-8174-C88BD3BDDA37}" type="slidenum">
              <a:rPr lang="de-DE" altLang="de-DE"/>
              <a:pPr eaLnBrk="1" hangingPunct="1">
                <a:spcBef>
                  <a:spcPct val="0"/>
                </a:spcBef>
              </a:pPr>
              <a:t>31</a:t>
            </a:fld>
            <a:endParaRPr lang="de-DE" altLang="de-DE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95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F6E3624-9960-48DB-84E1-A68E64B10E40}" type="slidenum">
              <a:rPr lang="de-DE" altLang="de-DE"/>
              <a:pPr eaLnBrk="1" hangingPunct="1">
                <a:spcBef>
                  <a:spcPct val="0"/>
                </a:spcBef>
              </a:pPr>
              <a:t>32</a:t>
            </a:fld>
            <a:endParaRPr lang="de-DE" altLang="de-DE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67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F5DF6D-88F4-4957-B992-46F924A41047}" type="slidenum">
              <a:rPr lang="de-DE" altLang="de-DE"/>
              <a:pPr eaLnBrk="1" hangingPunct="1">
                <a:spcBef>
                  <a:spcPct val="0"/>
                </a:spcBef>
              </a:pPr>
              <a:t>33</a:t>
            </a:fld>
            <a:endParaRPr lang="de-DE" altLang="de-DE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8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DE0E73-52CF-462B-8EF0-536BCEA06052}" type="slidenum">
              <a:rPr lang="de-DE" altLang="de-DE"/>
              <a:pPr eaLnBrk="1" hangingPunct="1">
                <a:spcBef>
                  <a:spcPct val="0"/>
                </a:spcBef>
              </a:pPr>
              <a:t>4</a:t>
            </a:fld>
            <a:endParaRPr lang="de-DE" altLang="de-DE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50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167F13-2C29-4B12-A5E7-E64C7F215AB2}" type="slidenum">
              <a:rPr lang="de-DE" altLang="de-DE"/>
              <a:pPr eaLnBrk="1" hangingPunct="1">
                <a:spcBef>
                  <a:spcPct val="0"/>
                </a:spcBef>
              </a:pPr>
              <a:t>34</a:t>
            </a:fld>
            <a:endParaRPr lang="de-DE" altLang="de-DE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1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3D2E1E-77E8-4CF3-A396-F760FCD0FC5E}" type="slidenum">
              <a:rPr lang="de-DE" altLang="de-DE"/>
              <a:pPr eaLnBrk="1" hangingPunct="1">
                <a:spcBef>
                  <a:spcPct val="0"/>
                </a:spcBef>
              </a:pPr>
              <a:t>35</a:t>
            </a:fld>
            <a:endParaRPr lang="de-DE" altLang="de-DE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8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Preemption</a:t>
            </a:r>
            <a:r>
              <a:rPr lang="de-DE" dirty="0" smtClean="0"/>
              <a:t> = Vorwegnahme, Zuvorkommen, Vorkaufsrecht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B28E2-6DC2-4003-818B-82C860BAD177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43119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13BCD4-40A0-4612-BC7D-43F0326F4FA1}" type="slidenum">
              <a:rPr lang="de-DE" altLang="de-DE"/>
              <a:pPr eaLnBrk="1" hangingPunct="1">
                <a:spcBef>
                  <a:spcPct val="0"/>
                </a:spcBef>
              </a:pPr>
              <a:t>43</a:t>
            </a:fld>
            <a:endParaRPr lang="de-DE" altLang="de-DE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8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8BDDDBF-E58D-40F5-94AC-097CEEC2575F}" type="slidenum">
              <a:rPr lang="de-DE" altLang="de-DE"/>
              <a:pPr eaLnBrk="1" hangingPunct="1">
                <a:spcBef>
                  <a:spcPct val="0"/>
                </a:spcBef>
              </a:pPr>
              <a:t>47</a:t>
            </a:fld>
            <a:endParaRPr lang="de-DE" altLang="de-DE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de-DE" smtClean="0">
                <a:latin typeface="Arial" panose="020B0604020202020204" pitchFamily="34" charset="0"/>
              </a:rPr>
              <a:t>In Zukunft Studenten selbst</a:t>
            </a:r>
          </a:p>
        </p:txBody>
      </p:sp>
    </p:spTree>
    <p:extLst>
      <p:ext uri="{BB962C8B-B14F-4D97-AF65-F5344CB8AC3E}">
        <p14:creationId xmlns:p14="http://schemas.microsoft.com/office/powerpoint/2010/main" val="3085348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A6A8C-6F75-4232-B7BC-510359E54273}" type="slidenum">
              <a:rPr lang="de-DE" altLang="de-DE"/>
              <a:pPr/>
              <a:t>58</a:t>
            </a:fld>
            <a:endParaRPr lang="de-DE" altLang="de-DE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49181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9599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3B7FCCE-0886-4ED7-9483-9318D6AC9502}" type="slidenum">
              <a:rPr lang="de-DE" altLang="de-DE"/>
              <a:pPr eaLnBrk="1" hangingPunct="1">
                <a:spcBef>
                  <a:spcPct val="0"/>
                </a:spcBef>
              </a:pPr>
              <a:t>5</a:t>
            </a:fld>
            <a:endParaRPr lang="de-DE" altLang="de-DE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8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97BA3-CB80-4B81-B59B-914B5368F752}" type="slidenum">
              <a:rPr lang="de-DE"/>
              <a:pPr/>
              <a:t>6</a:t>
            </a:fld>
            <a:endParaRPr lang="de-DE"/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Seminal study but only based on raw data. Correct to simply take statistical averages?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76F338C-5B5C-4633-9CE3-56C9455EC0FD}" type="slidenum">
              <a:rPr lang="de-DE" altLang="de-DE"/>
              <a:pPr eaLnBrk="1" hangingPunct="1">
                <a:spcBef>
                  <a:spcPct val="0"/>
                </a:spcBef>
              </a:pPr>
              <a:t>7</a:t>
            </a:fld>
            <a:endParaRPr lang="de-DE" altLang="de-DE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8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CE3BB6-44F3-4C3A-968D-C82F9404E2F0}" type="slidenum">
              <a:rPr lang="de-DE" altLang="de-DE"/>
              <a:pPr eaLnBrk="1" hangingPunct="1">
                <a:spcBef>
                  <a:spcPct val="0"/>
                </a:spcBef>
              </a:pPr>
              <a:t>8</a:t>
            </a:fld>
            <a:endParaRPr lang="de-DE" altLang="de-DE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30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2F227CB-3849-45E0-8285-1478F4D1ED20}" type="slidenum">
              <a:rPr lang="de-DE" altLang="de-DE"/>
              <a:pPr eaLnBrk="1" hangingPunct="1">
                <a:spcBef>
                  <a:spcPct val="0"/>
                </a:spcBef>
              </a:pPr>
              <a:t>11</a:t>
            </a:fld>
            <a:endParaRPr lang="de-DE" altLang="de-DE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4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6267DC-08E6-49DE-BBE7-027037DBBCCC}" type="slidenum">
              <a:rPr lang="de-DE" altLang="de-DE"/>
              <a:pPr eaLnBrk="1" hangingPunct="1">
                <a:spcBef>
                  <a:spcPct val="0"/>
                </a:spcBef>
              </a:pPr>
              <a:t>12</a:t>
            </a:fld>
            <a:endParaRPr lang="de-DE" altLang="de-DE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8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907ACF-6631-8503-3AB0-370672453107}"/>
              </a:ext>
            </a:extLst>
          </p:cNvPr>
          <p:cNvSpPr/>
          <p:nvPr userDrawn="1"/>
        </p:nvSpPr>
        <p:spPr>
          <a:xfrm>
            <a:off x="0" y="6466432"/>
            <a:ext cx="9144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EBA2E-3DD5-9EEF-65FC-1274B057E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379715"/>
            <a:ext cx="6858000" cy="169076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B867-8071-3A07-90C3-B0446D90E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7869"/>
            <a:ext cx="6858000" cy="492535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 dirty="0"/>
              <a:t>Instructor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35EDC9-CBE9-6C7D-C5EE-552F87BD0B02}"/>
              </a:ext>
            </a:extLst>
          </p:cNvPr>
          <p:cNvCxnSpPr>
            <a:cxnSpLocks/>
          </p:cNvCxnSpPr>
          <p:nvPr userDrawn="1"/>
        </p:nvCxnSpPr>
        <p:spPr>
          <a:xfrm>
            <a:off x="1143005" y="3138576"/>
            <a:ext cx="328181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67B2FA-4770-AC75-34E8-98A02A7BC7A4}"/>
              </a:ext>
            </a:extLst>
          </p:cNvPr>
          <p:cNvCxnSpPr>
            <a:cxnSpLocks/>
          </p:cNvCxnSpPr>
          <p:nvPr userDrawn="1"/>
        </p:nvCxnSpPr>
        <p:spPr>
          <a:xfrm>
            <a:off x="4719185" y="3138576"/>
            <a:ext cx="328181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BAB29DA-33A6-D3C6-EFA2-CD5276295A2D}"/>
              </a:ext>
            </a:extLst>
          </p:cNvPr>
          <p:cNvSpPr/>
          <p:nvPr userDrawn="1"/>
        </p:nvSpPr>
        <p:spPr>
          <a:xfrm>
            <a:off x="4534426" y="3092547"/>
            <a:ext cx="75157" cy="100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6F1CC-A9EE-F7C1-9769-C1842DA14AA8}"/>
              </a:ext>
            </a:extLst>
          </p:cNvPr>
          <p:cNvSpPr txBox="1"/>
          <p:nvPr userDrawn="1"/>
        </p:nvSpPr>
        <p:spPr>
          <a:xfrm>
            <a:off x="70213" y="6521250"/>
            <a:ext cx="4849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2022, Erlangen, Germany  |   ©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404C7-6801-8C64-40D6-7E8E47C52FBE}"/>
              </a:ext>
            </a:extLst>
          </p:cNvPr>
          <p:cNvSpPr/>
          <p:nvPr userDrawn="1"/>
        </p:nvSpPr>
        <p:spPr>
          <a:xfrm>
            <a:off x="0" y="0"/>
            <a:ext cx="9144000" cy="120250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6" name="Picture 4" descr="Mit frischem Schwung und neuem Markenauftritt ins Wintersemester |  Friedrich-Alexander-Universität Erlangen-Nürnberg">
            <a:extLst>
              <a:ext uri="{FF2B5EF4-FFF2-40B4-BE49-F238E27FC236}">
                <a16:creationId xmlns:a16="http://schemas.microsoft.com/office/drawing/2014/main" id="{F26D803E-5397-ECDC-8661-03817304E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40" y="5570989"/>
            <a:ext cx="3275029" cy="6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BF0F1B4-6CF0-547A-BE44-1C17E11658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71326"/>
            <a:ext cx="6858000" cy="4925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>
              <a:buNone/>
              <a:defRPr/>
            </a:lvl2pPr>
            <a:lvl3pPr marL="914332" indent="0">
              <a:buNone/>
              <a:defRPr/>
            </a:lvl3pPr>
            <a:lvl4pPr marL="1371498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GB" dirty="0"/>
              <a:t>Institution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991261BE-2F20-6EE1-D74E-306B6837D7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4448" y="4659710"/>
            <a:ext cx="2455102" cy="4925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>
              <a:buNone/>
              <a:defRPr/>
            </a:lvl2pPr>
            <a:lvl3pPr marL="914332" indent="0">
              <a:buNone/>
              <a:defRPr/>
            </a:lvl3pPr>
            <a:lvl4pPr marL="1371498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FF1D53B-1A7F-42E0-659B-9D801FD11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6331" y="6521250"/>
            <a:ext cx="1821656" cy="24980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Instructor name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3" y="5570989"/>
            <a:ext cx="689936" cy="8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6E08-1A9E-D679-65EC-6DA0CA32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1C6A-7621-00CC-0F38-03C9AA42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BFA5-C3A4-7023-35DF-4D2F8A08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DDEA0-037E-4F4F-A79F-C3FA81445B52}" type="datetimeFigureOut">
              <a:rPr lang="en-GB" smtClean="0"/>
              <a:t>21/08/2022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CEE3-6596-2F80-0232-72AE1CBB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5136-641E-2BFF-6BEA-62F2E585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F56D-03BC-854B-83B0-122A4EA8508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AF351-DF3A-7E8B-855B-84F92ACC0FFF}"/>
              </a:ext>
            </a:extLst>
          </p:cNvPr>
          <p:cNvSpPr/>
          <p:nvPr userDrawn="1"/>
        </p:nvSpPr>
        <p:spPr>
          <a:xfrm>
            <a:off x="0" y="6466432"/>
            <a:ext cx="9144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B2972-8BE1-6DEA-7D43-197A54AE973B}"/>
              </a:ext>
            </a:extLst>
          </p:cNvPr>
          <p:cNvSpPr txBox="1"/>
          <p:nvPr userDrawn="1"/>
        </p:nvSpPr>
        <p:spPr>
          <a:xfrm>
            <a:off x="70213" y="6521250"/>
            <a:ext cx="5434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2022, Erlangen, Germany  |   </a:t>
            </a:r>
            <a:r>
              <a:rPr lang="en-GB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© Wolfgang Kiessling </a:t>
            </a:r>
            <a:endParaRPr lang="en-GB" sz="1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42AEF-E494-4050-B971-404EFD6ACCCC}"/>
              </a:ext>
            </a:extLst>
          </p:cNvPr>
          <p:cNvSpPr/>
          <p:nvPr userDrawn="1"/>
        </p:nvSpPr>
        <p:spPr>
          <a:xfrm>
            <a:off x="0" y="9"/>
            <a:ext cx="9144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24268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41B-5111-1699-5FB1-F119A84A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7194F-820A-743C-971A-C236B08EA2F4}"/>
              </a:ext>
            </a:extLst>
          </p:cNvPr>
          <p:cNvSpPr/>
          <p:nvPr userDrawn="1"/>
        </p:nvSpPr>
        <p:spPr>
          <a:xfrm>
            <a:off x="0" y="6466114"/>
            <a:ext cx="9144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2C72C-1FB3-5974-A671-A53314969AF0}"/>
              </a:ext>
            </a:extLst>
          </p:cNvPr>
          <p:cNvSpPr txBox="1"/>
          <p:nvPr userDrawn="1"/>
        </p:nvSpPr>
        <p:spPr>
          <a:xfrm>
            <a:off x="70213" y="6521250"/>
            <a:ext cx="568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2022, Erlangen, Germany  |   </a:t>
            </a:r>
            <a:r>
              <a:rPr lang="en-GB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© Wolfgang</a:t>
            </a:r>
            <a:r>
              <a:rPr lang="en-GB" sz="1200" baseline="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Kiessling</a:t>
            </a:r>
            <a:r>
              <a:rPr lang="en-GB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en-GB" sz="1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F130-00A1-C525-1D7E-2B7F9BFB42E4}"/>
              </a:ext>
            </a:extLst>
          </p:cNvPr>
          <p:cNvSpPr/>
          <p:nvPr userDrawn="1"/>
        </p:nvSpPr>
        <p:spPr>
          <a:xfrm>
            <a:off x="0" y="9"/>
            <a:ext cx="9144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99569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5CBD4-6225-5BB6-7F2F-4B48227F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DDEA0-037E-4F4F-A79F-C3FA81445B52}" type="datetimeFigureOut">
              <a:rPr lang="en-GB" smtClean="0"/>
              <a:t>21/08/2022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6AB93-0334-D64C-C455-11DBAB2B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8BF-E32B-B856-7980-4ACE0DBA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F56D-03BC-854B-83B0-122A4EA8508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B2015-0FBC-5F6B-A0F7-CA14B0678D31}"/>
              </a:ext>
            </a:extLst>
          </p:cNvPr>
          <p:cNvSpPr/>
          <p:nvPr userDrawn="1"/>
        </p:nvSpPr>
        <p:spPr>
          <a:xfrm>
            <a:off x="0" y="6466432"/>
            <a:ext cx="9144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841B0-A750-9089-0C82-FC290A3B95A2}"/>
              </a:ext>
            </a:extLst>
          </p:cNvPr>
          <p:cNvSpPr txBox="1"/>
          <p:nvPr userDrawn="1"/>
        </p:nvSpPr>
        <p:spPr>
          <a:xfrm>
            <a:off x="70213" y="6521250"/>
            <a:ext cx="575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2022, Erlangen, Germany  |   </a:t>
            </a:r>
            <a:r>
              <a:rPr lang="en-GB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© Wolfgang Kiessling</a:t>
            </a:r>
            <a:endParaRPr lang="en-GB" sz="1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B450A-C214-7722-FB6F-C6C939EDF098}"/>
              </a:ext>
            </a:extLst>
          </p:cNvPr>
          <p:cNvSpPr/>
          <p:nvPr userDrawn="1"/>
        </p:nvSpPr>
        <p:spPr>
          <a:xfrm>
            <a:off x="0" y="9"/>
            <a:ext cx="9144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507606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96F3F-678B-4FC2-9CCC-B7DA610B1CD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960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de-DE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51C876-41D7-4EA6-A5E0-CA4B49C0FB1B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5BC389-32F9-46F1-B64A-2E113CA3614F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960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1DB8-693D-4A4E-A39D-98B5AC815B4E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BD67-F288-46EE-8036-9E54B6727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DDEA0-037E-4F4F-A79F-C3FA81445B52}" type="datetimeFigureOut">
              <a:rPr lang="en-GB" smtClean="0"/>
              <a:t>21/08/2022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FF56D-03BC-854B-83B0-122A4EA850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8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54" r:id="rId3"/>
    <p:sldLayoutId id="2147483655" r:id="rId4"/>
    <p:sldLayoutId id="2147483674" r:id="rId5"/>
    <p:sldLayoutId id="2147483675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monic_mea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en.wikipedia.org/wiki/Arithmetic_mean" TargetMode="External"/><Relationship Id="rId4" Type="http://schemas.openxmlformats.org/officeDocument/2006/relationships/hyperlink" Target="https://en.wikipedia.org/wiki/Geometric_mea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thodsblog.com/2015/05/27/beta_diversity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DB75-754B-F110-CC5B-FE716D3B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Biodiversity</a:t>
            </a:r>
            <a:br>
              <a:rPr lang="en-GB" dirty="0" smtClean="0"/>
            </a:br>
            <a:r>
              <a:rPr lang="en-GB" sz="4000" dirty="0" smtClean="0"/>
              <a:t>at different scales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891C8-F0EB-0094-89AD-A7D5AF505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Wolfgang Kiessling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A50A3-8210-4CFE-0AFE-D64FF0A632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Paleobiology, FAU Erlangen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A0CBCE-D0E5-2AA7-F095-EBE12D584D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24. August 2022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8A8538-ABD6-5486-C697-44CE672F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7002" y="6535998"/>
            <a:ext cx="1821656" cy="249805"/>
          </a:xfrm>
        </p:spPr>
        <p:txBody>
          <a:bodyPr/>
          <a:lstStyle/>
          <a:p>
            <a:r>
              <a:rPr lang="en-GB" dirty="0" smtClean="0"/>
              <a:t>Wolfgang Kiessling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67" y="5643041"/>
            <a:ext cx="1519082" cy="7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H for the two assemblages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68" y="2468408"/>
            <a:ext cx="4392612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846468" y="421312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 = 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836701" y="421312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 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Other common diversity metrics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de-DE" dirty="0" smtClean="0"/>
              <a:t>Abundance distributions are considered or assumed to be log series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 smtClean="0"/>
              <a:t>Simpsons D (Dominance)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dirty="0" smtClean="0"/>
              <a:t>D = ∑ p</a:t>
            </a:r>
            <a:r>
              <a:rPr lang="en-US" altLang="de-DE" baseline="-25000" dirty="0" smtClean="0"/>
              <a:t>i</a:t>
            </a:r>
            <a:r>
              <a:rPr lang="en-US" altLang="de-DE" baseline="30000" dirty="0" smtClean="0"/>
              <a:t>2</a:t>
            </a:r>
            <a:r>
              <a:rPr lang="en-US" altLang="de-DE" dirty="0" smtClean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dirty="0" smtClean="0"/>
              <a:t>Diversity index: 1-D = 1- ∑ p</a:t>
            </a:r>
            <a:r>
              <a:rPr lang="en-US" altLang="de-DE" baseline="-25000" dirty="0" smtClean="0"/>
              <a:t>i</a:t>
            </a:r>
            <a:r>
              <a:rPr lang="en-US" altLang="de-DE" baseline="30000" dirty="0" smtClean="0"/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 smtClean="0"/>
              <a:t>Margalef-Index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dirty="0" smtClean="0"/>
              <a:t>D</a:t>
            </a:r>
            <a:r>
              <a:rPr lang="en-US" altLang="de-DE" baseline="-25000" dirty="0" smtClean="0"/>
              <a:t>M</a:t>
            </a:r>
            <a:r>
              <a:rPr lang="en-US" altLang="de-DE" dirty="0" smtClean="0"/>
              <a:t> = (S-1)/ln(N)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dirty="0" smtClean="0"/>
              <a:t>Good if you only know gross totals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dirty="0" smtClean="0"/>
              <a:t>But only applicable to a log series distribution</a:t>
            </a:r>
          </a:p>
          <a:p>
            <a:pPr lvl="2" eaLnBrk="1" hangingPunct="1">
              <a:lnSpc>
                <a:spcPct val="90000"/>
              </a:lnSpc>
            </a:pPr>
            <a:endParaRPr lang="en-US" altLang="de-DE" dirty="0" smtClean="0"/>
          </a:p>
          <a:p>
            <a:pPr eaLnBrk="1" hangingPunct="1">
              <a:lnSpc>
                <a:spcPct val="90000"/>
              </a:lnSpc>
            </a:pPr>
            <a:endParaRPr lang="en-US" altLang="de-DE" dirty="0" smtClean="0"/>
          </a:p>
          <a:p>
            <a:pPr eaLnBrk="1" hangingPunct="1">
              <a:lnSpc>
                <a:spcPct val="90000"/>
              </a:lnSpc>
            </a:pPr>
            <a:endParaRPr lang="en-US" altLang="de-DE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</p:spTree>
    <p:extLst>
      <p:ext uri="{BB962C8B-B14F-4D97-AF65-F5344CB8AC3E}">
        <p14:creationId xmlns:p14="http://schemas.microsoft.com/office/powerpoint/2010/main" val="8853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z="3000" smtClean="0"/>
              <a:t>Most diversity indices are mixed signals of richness and evenness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de-DE" sz="2500" dirty="0" smtClean="0"/>
              <a:t>Pure Evenness should only measure relative abundance distributions and be independent of richness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de-DE" sz="2500" dirty="0" smtClean="0"/>
              <a:t>Evenness metrics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sz="2400" dirty="0" smtClean="0"/>
              <a:t>Evenness J = H/</a:t>
            </a:r>
            <a:r>
              <a:rPr lang="en-US" altLang="de-DE" sz="2400" dirty="0" err="1" smtClean="0"/>
              <a:t>H</a:t>
            </a:r>
            <a:r>
              <a:rPr lang="en-US" altLang="de-DE" sz="2400" baseline="-25000" dirty="0" err="1" smtClean="0"/>
              <a:t>max</a:t>
            </a:r>
            <a:endParaRPr lang="en-US" altLang="de-DE" sz="2400" baseline="-250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altLang="de-DE" sz="2000" dirty="0" err="1" smtClean="0"/>
              <a:t>H</a:t>
            </a:r>
            <a:r>
              <a:rPr lang="en-US" altLang="de-DE" sz="2000" baseline="-25000" dirty="0" err="1" smtClean="0"/>
              <a:t>max</a:t>
            </a:r>
            <a:r>
              <a:rPr lang="en-US" altLang="de-DE" sz="2000" dirty="0" smtClean="0"/>
              <a:t> = ln(S)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sz="2400" dirty="0" smtClean="0"/>
              <a:t>Equitability E = </a:t>
            </a:r>
            <a:r>
              <a:rPr lang="en-US" altLang="de-DE" sz="2400" dirty="0" err="1" smtClean="0"/>
              <a:t>e</a:t>
            </a:r>
            <a:r>
              <a:rPr lang="en-US" altLang="de-DE" sz="2400" baseline="30000" dirty="0" err="1" smtClean="0"/>
              <a:t>H</a:t>
            </a:r>
            <a:r>
              <a:rPr lang="en-US" altLang="de-DE" sz="2400" dirty="0" smtClean="0"/>
              <a:t>/S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sz="2400" dirty="0" err="1" smtClean="0"/>
              <a:t>Hurlbert‘s</a:t>
            </a:r>
            <a:r>
              <a:rPr lang="en-US" altLang="de-DE" sz="2400" dirty="0" smtClean="0"/>
              <a:t> PIE (Probability of Interspecific Encounter)</a:t>
            </a:r>
          </a:p>
          <a:p>
            <a:pPr lvl="2" eaLnBrk="1" hangingPunct="1">
              <a:lnSpc>
                <a:spcPct val="90000"/>
              </a:lnSpc>
            </a:pPr>
            <a:endParaRPr lang="en-US" altLang="de-DE" sz="2000" dirty="0" smtClean="0"/>
          </a:p>
          <a:p>
            <a:pPr lvl="1" eaLnBrk="1" hangingPunct="1">
              <a:lnSpc>
                <a:spcPct val="90000"/>
              </a:lnSpc>
            </a:pPr>
            <a:endParaRPr lang="en-US" altLang="de-DE" sz="2400" dirty="0" smtClean="0"/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968849"/>
              </p:ext>
            </p:extLst>
          </p:nvPr>
        </p:nvGraphicFramePr>
        <p:xfrm>
          <a:off x="2562430" y="5074931"/>
          <a:ext cx="18732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Formel" r:id="rId4" imgW="1104900" imgH="393700" progId="Equation.3">
                  <p:embed/>
                </p:oleObj>
              </mc:Choice>
              <mc:Fallback>
                <p:oleObj name="Formel" r:id="rId4" imgW="1104900" imgH="393700" progId="Equation.3">
                  <p:embed/>
                  <p:pic>
                    <p:nvPicPr>
                      <p:cNvPr id="13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430" y="5074931"/>
                        <a:ext cx="187325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1622323" y="5175091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PIE=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0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Fishers Log Series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Fisher‘s </a:t>
            </a:r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 based on assuming a log-series distribution</a:t>
            </a:r>
          </a:p>
          <a:p>
            <a:pPr eaLnBrk="1" hangingPunct="1"/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x, </a:t>
            </a:r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x</a:t>
            </a:r>
            <a:r>
              <a:rPr lang="en-US" altLang="de-DE" baseline="30000" dirty="0" smtClean="0"/>
              <a:t>2</a:t>
            </a:r>
            <a:r>
              <a:rPr lang="en-US" altLang="de-DE" dirty="0" smtClean="0"/>
              <a:t>/2, </a:t>
            </a:r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x</a:t>
            </a:r>
            <a:r>
              <a:rPr lang="en-US" altLang="de-DE" baseline="30000" dirty="0" smtClean="0"/>
              <a:t>3</a:t>
            </a:r>
            <a:r>
              <a:rPr lang="en-US" altLang="de-DE" dirty="0" smtClean="0"/>
              <a:t>/3 ... </a:t>
            </a:r>
            <a:r>
              <a:rPr lang="en-US" altLang="de-DE" dirty="0" err="1" smtClean="0">
                <a:latin typeface="Symbol" panose="05050102010706020507" pitchFamily="18" charset="2"/>
              </a:rPr>
              <a:t>a</a:t>
            </a:r>
            <a:r>
              <a:rPr lang="en-US" altLang="de-DE" dirty="0" err="1" smtClean="0"/>
              <a:t>x</a:t>
            </a:r>
            <a:r>
              <a:rPr lang="en-US" altLang="de-DE" baseline="30000" dirty="0" err="1" smtClean="0"/>
              <a:t>n</a:t>
            </a:r>
            <a:r>
              <a:rPr lang="en-US" altLang="de-DE" dirty="0" smtClean="0"/>
              <a:t>/n</a:t>
            </a:r>
          </a:p>
          <a:p>
            <a:pPr lvl="1" eaLnBrk="1" hangingPunct="1"/>
            <a:r>
              <a:rPr lang="en-US" altLang="de-DE" dirty="0" smtClean="0"/>
              <a:t>x number of species with one, two, three and n individuals</a:t>
            </a:r>
          </a:p>
          <a:p>
            <a:pPr eaLnBrk="1" hangingPunct="1"/>
            <a:r>
              <a:rPr lang="en-US" altLang="de-DE" dirty="0" smtClean="0"/>
              <a:t>S = </a:t>
            </a:r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 ln(1+N/</a:t>
            </a:r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) </a:t>
            </a:r>
          </a:p>
          <a:p>
            <a:pPr lvl="1" eaLnBrk="1" hangingPunct="1"/>
            <a:r>
              <a:rPr lang="en-US" altLang="de-DE" dirty="0" smtClean="0">
                <a:latin typeface="Symbol" panose="05050102010706020507" pitchFamily="18" charset="2"/>
              </a:rPr>
              <a:t>a</a:t>
            </a:r>
            <a:r>
              <a:rPr lang="en-US" altLang="de-DE" dirty="0" smtClean="0"/>
              <a:t> only determined iteratively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39750" y="5805488"/>
            <a:ext cx="7561263" cy="4572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2400" dirty="0"/>
              <a:t>Calculate </a:t>
            </a:r>
            <a:r>
              <a:rPr lang="en-US" altLang="de-DE" sz="2400" dirty="0">
                <a:latin typeface="Symbol" panose="05050102010706020507" pitchFamily="18" charset="2"/>
              </a:rPr>
              <a:t>a</a:t>
            </a:r>
            <a:r>
              <a:rPr lang="en-US" altLang="de-DE" sz="2400" dirty="0"/>
              <a:t> for S = 30 and N = 400</a:t>
            </a:r>
          </a:p>
        </p:txBody>
      </p:sp>
    </p:spTree>
    <p:extLst>
      <p:ext uri="{BB962C8B-B14F-4D97-AF65-F5344CB8AC3E}">
        <p14:creationId xmlns:p14="http://schemas.microsoft.com/office/powerpoint/2010/main" val="10094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z="3000" dirty="0" smtClean="0"/>
              <a:t>Hill Numbers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50322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de-DE" sz="2400" dirty="0"/>
              <a:t>The effective number of </a:t>
            </a:r>
            <a:r>
              <a:rPr lang="en-US" altLang="de-DE" sz="2400" dirty="0" smtClean="0"/>
              <a:t>species: </a:t>
            </a:r>
            <a:r>
              <a:rPr lang="en-US" sz="2400" dirty="0" smtClean="0"/>
              <a:t>the </a:t>
            </a:r>
            <a:r>
              <a:rPr lang="en-US" sz="2400" b="1" dirty="0"/>
              <a:t>number of equally abundant types needed for the average proportional abundance of the types to equal that observed in the dataset of interest </a:t>
            </a:r>
            <a:endParaRPr lang="en-US" sz="2400" b="1" dirty="0" smtClean="0"/>
          </a:p>
          <a:p>
            <a:endParaRPr lang="en-US" altLang="de-DE" sz="2500" dirty="0" smtClean="0"/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altLang="de-DE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de-DE" dirty="0" smtClean="0"/>
              <a:t>q is the Hill order (aka order of diversity): basically the type of </a:t>
            </a:r>
            <a:r>
              <a:rPr lang="en-US" altLang="de-DE" b="1" dirty="0" smtClean="0"/>
              <a:t>average</a:t>
            </a:r>
            <a:r>
              <a:rPr lang="en-US" altLang="de-DE" dirty="0" smtClean="0"/>
              <a:t> that is sought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800" i="1" dirty="0" smtClean="0">
                <a:latin typeface="Arial" panose="020B0604020202020204" pitchFamily="34" charset="0"/>
              </a:rPr>
              <a:t>	q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r>
              <a:rPr lang="de-DE" altLang="de-DE" sz="1800" dirty="0">
                <a:latin typeface="Arial" panose="020B0604020202020204" pitchFamily="34" charset="0"/>
              </a:rPr>
              <a:t>= 0 </a:t>
            </a:r>
            <a:r>
              <a:rPr lang="de-DE" altLang="de-DE" sz="1800" dirty="0" err="1" smtClean="0">
                <a:latin typeface="Arial" panose="020B0604020202020204" pitchFamily="34" charset="0"/>
              </a:rPr>
              <a:t>weighted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r>
              <a:rPr lang="de-DE" altLang="de-DE" sz="1800" dirty="0" err="1">
                <a:latin typeface="Arial" panose="020B0604020202020204" pitchFamily="34" charset="0"/>
                <a:hlinkClick r:id="rId3" tooltip="Harmonic mean"/>
              </a:rPr>
              <a:t>harmonic</a:t>
            </a:r>
            <a:r>
              <a:rPr lang="de-DE" altLang="de-DE" sz="1800" dirty="0">
                <a:latin typeface="Arial" panose="020B0604020202020204" pitchFamily="34" charset="0"/>
                <a:hlinkClick r:id="rId3" tooltip="Harmonic mean"/>
              </a:rPr>
              <a:t> </a:t>
            </a:r>
            <a:r>
              <a:rPr lang="de-DE" altLang="de-DE" sz="1800" dirty="0" err="1" smtClean="0">
                <a:latin typeface="Arial" panose="020B0604020202020204" pitchFamily="34" charset="0"/>
                <a:hlinkClick r:id="rId3" tooltip="Harmonic mean"/>
              </a:rPr>
              <a:t>mean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endParaRPr lang="de-DE" altLang="de-DE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	q = </a:t>
            </a:r>
            <a:r>
              <a:rPr lang="de-DE" altLang="de-DE" sz="1800" dirty="0">
                <a:latin typeface="Arial" panose="020B0604020202020204" pitchFamily="34" charset="0"/>
              </a:rPr>
              <a:t>1 </a:t>
            </a:r>
            <a:r>
              <a:rPr lang="de-DE" altLang="de-DE" sz="1800" dirty="0" err="1" smtClean="0">
                <a:latin typeface="Arial" panose="020B0604020202020204" pitchFamily="34" charset="0"/>
              </a:rPr>
              <a:t>weighted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r>
              <a:rPr lang="de-DE" altLang="de-DE" sz="1800" dirty="0" err="1">
                <a:latin typeface="Arial" panose="020B0604020202020204" pitchFamily="34" charset="0"/>
                <a:hlinkClick r:id="rId4" tooltip="Geometric mean"/>
              </a:rPr>
              <a:t>geometric</a:t>
            </a:r>
            <a:r>
              <a:rPr lang="de-DE" altLang="de-DE" sz="1800" dirty="0">
                <a:latin typeface="Arial" panose="020B0604020202020204" pitchFamily="34" charset="0"/>
                <a:hlinkClick r:id="rId4" tooltip="Geometric mean"/>
              </a:rPr>
              <a:t> </a:t>
            </a:r>
            <a:r>
              <a:rPr lang="de-DE" altLang="de-DE" sz="1800" dirty="0" err="1" smtClean="0">
                <a:latin typeface="Arial" panose="020B0604020202020204" pitchFamily="34" charset="0"/>
                <a:hlinkClick r:id="rId4" tooltip="Geometric mean"/>
              </a:rPr>
              <a:t>mean</a:t>
            </a:r>
            <a:endParaRPr lang="de-DE" altLang="de-DE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800" i="1" dirty="0" smtClean="0">
                <a:latin typeface="Arial" panose="020B0604020202020204" pitchFamily="34" charset="0"/>
              </a:rPr>
              <a:t>	q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r>
              <a:rPr lang="de-DE" altLang="de-DE" sz="1800" dirty="0">
                <a:latin typeface="Arial" panose="020B0604020202020204" pitchFamily="34" charset="0"/>
              </a:rPr>
              <a:t>= 2 </a:t>
            </a:r>
            <a:r>
              <a:rPr lang="de-DE" altLang="de-DE" sz="1800" dirty="0" err="1" smtClean="0">
                <a:latin typeface="Arial" panose="020B0604020202020204" pitchFamily="34" charset="0"/>
              </a:rPr>
              <a:t>weighted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r>
              <a:rPr lang="de-DE" altLang="de-DE" sz="1800" dirty="0" err="1">
                <a:latin typeface="Arial" panose="020B0604020202020204" pitchFamily="34" charset="0"/>
                <a:hlinkClick r:id="rId5" tooltip="Arithmetic mean"/>
              </a:rPr>
              <a:t>arithmetic</a:t>
            </a:r>
            <a:r>
              <a:rPr lang="de-DE" altLang="de-DE" sz="1800" dirty="0">
                <a:latin typeface="Arial" panose="020B0604020202020204" pitchFamily="34" charset="0"/>
                <a:hlinkClick r:id="rId5" tooltip="Arithmetic mean"/>
              </a:rPr>
              <a:t> </a:t>
            </a:r>
            <a:r>
              <a:rPr lang="de-DE" altLang="de-DE" sz="1800" dirty="0" err="1" smtClean="0">
                <a:latin typeface="Arial" panose="020B0604020202020204" pitchFamily="34" charset="0"/>
                <a:hlinkClick r:id="rId5" tooltip="Arithmetic mean"/>
              </a:rPr>
              <a:t>mean</a:t>
            </a:r>
            <a:r>
              <a:rPr lang="de-DE" altLang="de-DE" sz="1800" dirty="0" smtClean="0">
                <a:latin typeface="Arial" panose="020B0604020202020204" pitchFamily="34" charset="0"/>
              </a:rPr>
              <a:t> </a:t>
            </a:r>
            <a:endParaRPr lang="de-DE" altLang="de-DE" sz="18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 smtClean="0"/>
              <a:t>Higher values of q give more weight to abundant species. </a:t>
            </a: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4" name="Rechteck 3"/>
          <p:cNvSpPr/>
          <p:nvPr/>
        </p:nvSpPr>
        <p:spPr>
          <a:xfrm>
            <a:off x="506359" y="5857266"/>
            <a:ext cx="76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Hill, M. O., 1973, Diversity and evenness: A unifying notation and its consequences: Ecology, v. 54, no. 2, p. 427-432.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686" y="2829922"/>
            <a:ext cx="5054857" cy="96625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2400" y="-322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9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z="3000" dirty="0" smtClean="0"/>
              <a:t>Hill Numbers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5032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de-DE" dirty="0"/>
              <a:t>For q = </a:t>
            </a:r>
            <a:r>
              <a:rPr lang="en-US" altLang="de-DE" dirty="0" smtClean="0"/>
              <a:t>0 </a:t>
            </a:r>
          </a:p>
          <a:p>
            <a:pPr lvl="1"/>
            <a:r>
              <a:rPr lang="en-US" altLang="de-DE" dirty="0" smtClean="0"/>
              <a:t>D </a:t>
            </a:r>
            <a:r>
              <a:rPr lang="en-US" altLang="de-DE" dirty="0"/>
              <a:t>= S</a:t>
            </a:r>
          </a:p>
          <a:p>
            <a:r>
              <a:rPr lang="en-GB" altLang="de-DE" dirty="0" smtClean="0"/>
              <a:t>For q = 1 (given equal weight to rare and common species) </a:t>
            </a:r>
          </a:p>
          <a:p>
            <a:pPr lvl="1"/>
            <a:r>
              <a:rPr lang="en-GB" altLang="de-DE" baseline="30000" dirty="0" smtClean="0"/>
              <a:t>1</a:t>
            </a:r>
            <a:r>
              <a:rPr lang="en-GB" altLang="de-DE" dirty="0" smtClean="0"/>
              <a:t>D = </a:t>
            </a:r>
            <a:r>
              <a:rPr lang="en-GB" altLang="de-DE" dirty="0" err="1" smtClean="0"/>
              <a:t>e</a:t>
            </a:r>
            <a:r>
              <a:rPr lang="en-GB" altLang="de-DE" baseline="30000" dirty="0" err="1" smtClean="0"/>
              <a:t>H</a:t>
            </a:r>
            <a:endParaRPr lang="en-GB" altLang="de-DE" baseline="30000" dirty="0" smtClean="0"/>
          </a:p>
          <a:p>
            <a:r>
              <a:rPr lang="en-GB" altLang="de-DE" dirty="0" smtClean="0"/>
              <a:t>For q near infinity </a:t>
            </a:r>
          </a:p>
          <a:p>
            <a:pPr lvl="1"/>
            <a:r>
              <a:rPr lang="en-GB" dirty="0" smtClean="0"/>
              <a:t>The </a:t>
            </a:r>
            <a:r>
              <a:rPr lang="en-US" dirty="0" smtClean="0"/>
              <a:t>weighted </a:t>
            </a:r>
            <a:r>
              <a:rPr lang="en-US" dirty="0"/>
              <a:t>generalized mean with exponent </a:t>
            </a:r>
            <a:r>
              <a:rPr lang="en-US" i="1" dirty="0"/>
              <a:t>q</a:t>
            </a:r>
            <a:r>
              <a:rPr lang="en-US" dirty="0"/>
              <a:t>−1 approaches the </a:t>
            </a:r>
            <a:r>
              <a:rPr lang="en-US" dirty="0" smtClean="0"/>
              <a:t>proportional </a:t>
            </a:r>
            <a:r>
              <a:rPr lang="en-US" dirty="0"/>
              <a:t>abundance of the most abundant </a:t>
            </a:r>
            <a:r>
              <a:rPr lang="en-US" dirty="0" smtClean="0"/>
              <a:t>species</a:t>
            </a:r>
          </a:p>
          <a:p>
            <a:pPr lvl="1"/>
            <a:r>
              <a:rPr lang="en-US" altLang="de-DE" dirty="0" smtClean="0"/>
              <a:t>1/</a:t>
            </a:r>
            <a:r>
              <a:rPr lang="en-US" altLang="de-DE" baseline="30000" dirty="0" err="1" smtClean="0"/>
              <a:t>Inf</a:t>
            </a:r>
            <a:r>
              <a:rPr lang="en-US" altLang="de-DE" dirty="0" err="1" smtClean="0"/>
              <a:t>D</a:t>
            </a:r>
            <a:r>
              <a:rPr lang="en-US" altLang="de-DE" dirty="0" smtClean="0"/>
              <a:t> = </a:t>
            </a:r>
            <a:r>
              <a:rPr lang="en-US" altLang="de-DE" dirty="0" err="1" smtClean="0"/>
              <a:t>p</a:t>
            </a:r>
            <a:r>
              <a:rPr lang="en-US" altLang="de-DE" baseline="-25000" dirty="0" err="1" smtClean="0"/>
              <a:t>max</a:t>
            </a:r>
            <a:endParaRPr lang="en-GB" altLang="de-DE" baseline="-25000" dirty="0" smtClean="0"/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2400" y="-322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Other Indices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de-DE" sz="2200" dirty="0" smtClean="0"/>
              <a:t>Brillouin Index</a:t>
            </a:r>
          </a:p>
          <a:p>
            <a:pPr lvl="2" eaLnBrk="1" hangingPunct="1">
              <a:lnSpc>
                <a:spcPct val="90000"/>
              </a:lnSpc>
            </a:pPr>
            <a:endParaRPr lang="en-US" altLang="de-DE" sz="21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altLang="de-DE" sz="2100" dirty="0" smtClean="0"/>
              <a:t>N = total number of individuals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sz="2100" dirty="0" smtClean="0"/>
              <a:t>n = number of individuals in species 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sz="2200" dirty="0" err="1" smtClean="0"/>
              <a:t>Menhinick</a:t>
            </a:r>
            <a:r>
              <a:rPr lang="en-US" altLang="de-DE" sz="2200" dirty="0" smtClean="0"/>
              <a:t> 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sz="2100" dirty="0" err="1" smtClean="0"/>
              <a:t>D</a:t>
            </a:r>
            <a:r>
              <a:rPr lang="en-US" altLang="de-DE" sz="2100" baseline="-25000" dirty="0" err="1" smtClean="0"/>
              <a:t>Mh</a:t>
            </a:r>
            <a:r>
              <a:rPr lang="en-US" altLang="de-DE" sz="2100" dirty="0" smtClean="0"/>
              <a:t> = S/</a:t>
            </a:r>
            <a:r>
              <a:rPr lang="en-US" altLang="de-DE" sz="2100" dirty="0" smtClean="0">
                <a:cs typeface="Arial" panose="020B0604020202020204" pitchFamily="34" charset="0"/>
              </a:rPr>
              <a:t>√N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sz="2200" b="1" dirty="0" smtClean="0">
                <a:cs typeface="Arial" panose="020B0604020202020204" pitchFamily="34" charset="0"/>
              </a:rPr>
              <a:t>Berger-Parker Dominance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de-DE" sz="2100" dirty="0" smtClean="0">
                <a:cs typeface="Arial" panose="020B0604020202020204" pitchFamily="34" charset="0"/>
              </a:rPr>
              <a:t>d = </a:t>
            </a:r>
            <a:r>
              <a:rPr lang="en-US" altLang="de-DE" sz="2100" dirty="0" err="1" smtClean="0">
                <a:cs typeface="Arial" panose="020B0604020202020204" pitchFamily="34" charset="0"/>
              </a:rPr>
              <a:t>p</a:t>
            </a:r>
            <a:r>
              <a:rPr lang="en-US" altLang="de-DE" sz="2100" baseline="-25000" dirty="0" err="1" smtClean="0">
                <a:cs typeface="Arial" panose="020B0604020202020204" pitchFamily="34" charset="0"/>
              </a:rPr>
              <a:t>max</a:t>
            </a:r>
            <a:endParaRPr lang="en-US" altLang="de-DE" sz="2100" dirty="0" smtClean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de-DE" sz="2600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16" y="1621247"/>
            <a:ext cx="2376487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3230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</p:spTree>
    <p:extLst>
      <p:ext uri="{BB962C8B-B14F-4D97-AF65-F5344CB8AC3E}">
        <p14:creationId xmlns:p14="http://schemas.microsoft.com/office/powerpoint/2010/main" val="10243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Sampling Bias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Most indices are biased by sample size</a:t>
            </a:r>
          </a:p>
          <a:p>
            <a:pPr eaLnBrk="1" hangingPunct="1"/>
            <a:r>
              <a:rPr lang="en-US" altLang="de-DE" smtClean="0"/>
              <a:t>Question: What diversity to expect if sample size were the same?</a:t>
            </a:r>
          </a:p>
          <a:p>
            <a:pPr lvl="1" eaLnBrk="1" hangingPunct="1"/>
            <a:r>
              <a:rPr lang="en-US" altLang="de-DE" smtClean="0"/>
              <a:t>Problem: Relationship between sample size and diversity is not linear</a:t>
            </a:r>
          </a:p>
          <a:p>
            <a:pPr eaLnBrk="1" hangingPunct="1"/>
            <a:endParaRPr lang="en-US" altLang="de-DE" smtClean="0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359959"/>
              </p:ext>
            </p:extLst>
          </p:nvPr>
        </p:nvGraphicFramePr>
        <p:xfrm>
          <a:off x="2309813" y="4066305"/>
          <a:ext cx="992187" cy="138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CorelDRAW" r:id="rId4" imgW="2305050" imgH="3228975" progId="CorelDRAW.Graphic.9">
                  <p:embed/>
                </p:oleObj>
              </mc:Choice>
              <mc:Fallback>
                <p:oleObj name="CorelDRAW" r:id="rId4" imgW="2305050" imgH="3228975" progId="CorelDRAW.Graphic.9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4066305"/>
                        <a:ext cx="992187" cy="1385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268538" y="5582367"/>
            <a:ext cx="103346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de-DE" sz="2400">
                <a:latin typeface="Times New Roman" panose="02020603050405020304" pitchFamily="18" charset="0"/>
              </a:rPr>
              <a:t>N = 12</a:t>
            </a: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de-DE" sz="2400">
                <a:latin typeface="Times New Roman" panose="02020603050405020304" pitchFamily="18" charset="0"/>
              </a:rPr>
              <a:t>S = 3</a:t>
            </a:r>
            <a:endParaRPr lang="en-US" altLang="de-DE" sz="2400">
              <a:latin typeface="Times New Roman" panose="02020603050405020304" pitchFamily="18" charset="0"/>
            </a:endParaRPr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64915"/>
              </p:ext>
            </p:extLst>
          </p:nvPr>
        </p:nvGraphicFramePr>
        <p:xfrm>
          <a:off x="5738813" y="4048842"/>
          <a:ext cx="1023937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CorelDRAW" r:id="rId6" imgW="2305050" imgH="3200400" progId="CorelDRAW.Graphic.9">
                  <p:embed/>
                </p:oleObj>
              </mc:Choice>
              <mc:Fallback>
                <p:oleObj name="CorelDRAW" r:id="rId6" imgW="2305050" imgH="3200400" progId="CorelDRAW.Graphic.9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4048842"/>
                        <a:ext cx="1023937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5795963" y="5623642"/>
            <a:ext cx="88106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de-DE" sz="2400" dirty="0">
                <a:latin typeface="Times New Roman" panose="02020603050405020304" pitchFamily="18" charset="0"/>
              </a:rPr>
              <a:t>N = 3</a:t>
            </a: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de-DE" sz="2400" dirty="0">
                <a:latin typeface="Times New Roman" panose="02020603050405020304" pitchFamily="18" charset="0"/>
              </a:rPr>
              <a:t>S = 2</a:t>
            </a:r>
            <a:endParaRPr lang="en-US" altLang="de-DE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3800" dirty="0" err="1" smtClean="0"/>
              <a:t>Resampling</a:t>
            </a:r>
            <a:r>
              <a:rPr lang="de-DE" altLang="de-DE" sz="3800" dirty="0" smtClean="0"/>
              <a:t> and Subsampling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909"/>
            <a:ext cx="9144000" cy="456829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448298" y="5944207"/>
            <a:ext cx="1881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Image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Trist’n</a:t>
            </a:r>
            <a:r>
              <a:rPr lang="de-DE" sz="1400" dirty="0"/>
              <a:t> Joseph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66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Statistics Without Equations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Estimate errors with unknown distribution of data</a:t>
            </a:r>
          </a:p>
          <a:p>
            <a:pPr eaLnBrk="1" hangingPunct="1"/>
            <a:r>
              <a:rPr lang="en-US" altLang="de-DE" dirty="0" smtClean="0"/>
              <a:t>Simple method to detect significant differences </a:t>
            </a:r>
          </a:p>
          <a:p>
            <a:pPr eaLnBrk="1" hangingPunct="1"/>
            <a:r>
              <a:rPr lang="en-US" altLang="de-DE" dirty="0" smtClean="0"/>
              <a:t>Without complex equations</a:t>
            </a:r>
          </a:p>
          <a:p>
            <a:pPr lvl="1" eaLnBrk="1" hangingPunct="1"/>
            <a:r>
              <a:rPr lang="en-US" altLang="de-DE" dirty="0" smtClean="0"/>
              <a:t>Only computer (and good randomization) needed </a:t>
            </a:r>
          </a:p>
          <a:p>
            <a:pPr eaLnBrk="1" hangingPunct="1"/>
            <a:r>
              <a:rPr lang="en-US" altLang="de-DE" dirty="0" smtClean="0"/>
              <a:t>Mathematically founded</a:t>
            </a:r>
          </a:p>
          <a:p>
            <a:pPr eaLnBrk="1" hangingPunct="1"/>
            <a:r>
              <a:rPr lang="en-US" altLang="de-DE" dirty="0" smtClean="0"/>
              <a:t>Queen of modern statistics</a:t>
            </a:r>
          </a:p>
        </p:txBody>
      </p:sp>
    </p:spTree>
    <p:extLst>
      <p:ext uri="{BB962C8B-B14F-4D97-AF65-F5344CB8AC3E}">
        <p14:creationId xmlns:p14="http://schemas.microsoft.com/office/powerpoint/2010/main" val="6220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Biodiversity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sz="2600" dirty="0" smtClean="0"/>
              <a:t>The diversity of life in all its expressions on all levels of organization</a:t>
            </a:r>
          </a:p>
          <a:p>
            <a:pPr eaLnBrk="1" hangingPunct="1"/>
            <a:r>
              <a:rPr lang="en-US" altLang="de-DE" sz="2600" dirty="0" smtClean="0"/>
              <a:t>Expressed by </a:t>
            </a:r>
          </a:p>
          <a:p>
            <a:pPr lvl="1" eaLnBrk="1" hangingPunct="1"/>
            <a:r>
              <a:rPr lang="en-US" altLang="de-DE" sz="2200" dirty="0" smtClean="0"/>
              <a:t>Genetic diversity</a:t>
            </a:r>
          </a:p>
          <a:p>
            <a:pPr lvl="1" eaLnBrk="1" hangingPunct="1"/>
            <a:r>
              <a:rPr lang="en-US" altLang="de-DE" sz="2200" dirty="0" smtClean="0"/>
              <a:t>Morphologic diversity</a:t>
            </a:r>
          </a:p>
          <a:p>
            <a:pPr lvl="1" eaLnBrk="1" hangingPunct="1"/>
            <a:r>
              <a:rPr lang="en-US" altLang="de-DE" sz="2200" dirty="0" smtClean="0"/>
              <a:t>Resource partitioning (ecological or functional diversity)</a:t>
            </a:r>
          </a:p>
          <a:p>
            <a:pPr eaLnBrk="1" hangingPunct="1"/>
            <a:r>
              <a:rPr lang="en-US" altLang="de-DE" sz="2600" dirty="0" smtClean="0"/>
              <a:t>Here: Number of taxa coexisting in a system</a:t>
            </a:r>
          </a:p>
          <a:p>
            <a:pPr lvl="1" eaLnBrk="1" hangingPunct="1"/>
            <a:r>
              <a:rPr lang="en-US" altLang="de-DE" sz="2200" dirty="0" smtClean="0"/>
              <a:t>Species, Genera, Families</a:t>
            </a:r>
          </a:p>
        </p:txBody>
      </p:sp>
    </p:spTree>
    <p:extLst>
      <p:ext uri="{BB962C8B-B14F-4D97-AF65-F5344CB8AC3E}">
        <p14:creationId xmlns:p14="http://schemas.microsoft.com/office/powerpoint/2010/main" val="24108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Resampling and Subsampling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sz="2600" dirty="0" smtClean="0"/>
              <a:t>Random drawing of data in focus</a:t>
            </a:r>
          </a:p>
          <a:p>
            <a:pPr lvl="1" eaLnBrk="1" hangingPunct="1"/>
            <a:r>
              <a:rPr lang="en-US" altLang="de-DE" sz="2200" dirty="0" smtClean="0"/>
              <a:t>sample() function in R</a:t>
            </a:r>
          </a:p>
          <a:p>
            <a:pPr eaLnBrk="1" hangingPunct="1"/>
            <a:r>
              <a:rPr lang="en-US" altLang="de-DE" sz="2600" dirty="0"/>
              <a:t>Subsampling</a:t>
            </a:r>
          </a:p>
          <a:p>
            <a:pPr lvl="1" eaLnBrk="1" hangingPunct="1"/>
            <a:r>
              <a:rPr lang="en-US" altLang="de-DE" sz="2200" dirty="0"/>
              <a:t>Draw „without replacement“</a:t>
            </a:r>
          </a:p>
          <a:p>
            <a:pPr lvl="1" eaLnBrk="1" hangingPunct="1"/>
            <a:r>
              <a:rPr lang="en-US" altLang="de-DE" sz="2200" dirty="0"/>
              <a:t>Values can be drawn only once</a:t>
            </a:r>
          </a:p>
          <a:p>
            <a:pPr lvl="1" eaLnBrk="1" hangingPunct="1"/>
            <a:r>
              <a:rPr lang="en-US" altLang="de-DE" sz="2200" dirty="0"/>
              <a:t>Example: </a:t>
            </a:r>
            <a:r>
              <a:rPr lang="en-US" altLang="de-DE" sz="2200" b="1" dirty="0"/>
              <a:t>Rarefaction</a:t>
            </a:r>
          </a:p>
          <a:p>
            <a:pPr eaLnBrk="1" hangingPunct="1"/>
            <a:r>
              <a:rPr lang="en-US" altLang="de-DE" sz="2600" dirty="0" smtClean="0"/>
              <a:t>Bootstrap</a:t>
            </a:r>
          </a:p>
          <a:p>
            <a:pPr lvl="1" eaLnBrk="1" hangingPunct="1"/>
            <a:r>
              <a:rPr lang="en-US" altLang="de-DE" sz="2200" dirty="0" smtClean="0"/>
              <a:t>Draw „with replacement“</a:t>
            </a:r>
          </a:p>
          <a:p>
            <a:pPr lvl="1" eaLnBrk="1" hangingPunct="1"/>
            <a:r>
              <a:rPr lang="en-US" altLang="de-DE" sz="2200" dirty="0" smtClean="0"/>
              <a:t>Values of sampling universe can occur repeatedly</a:t>
            </a:r>
          </a:p>
          <a:p>
            <a:pPr lvl="1" eaLnBrk="1" hangingPunct="1"/>
            <a:r>
              <a:rPr lang="en-US" altLang="de-DE" sz="2200" dirty="0" smtClean="0"/>
              <a:t>Example: Estimating errors with different distributions</a:t>
            </a:r>
          </a:p>
          <a:p>
            <a:pPr lvl="1" eaLnBrk="1" hangingPunct="1"/>
            <a:r>
              <a:rPr lang="en-US" altLang="de-DE" sz="2200" dirty="0" smtClean="0"/>
              <a:t>Older Example: Jackknife (omit one or several values)</a:t>
            </a:r>
          </a:p>
          <a:p>
            <a:pPr lvl="1" eaLnBrk="1" hangingPunct="1"/>
            <a:endParaRPr lang="en-US" alt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20384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Rarefaction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814951" y="1524678"/>
            <a:ext cx="7254875" cy="190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 dirty="0" smtClean="0">
                <a:latin typeface="+mn-lt"/>
              </a:rPr>
              <a:t>Interpolation biodiversity</a:t>
            </a: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 dirty="0" smtClean="0">
                <a:latin typeface="+mn-lt"/>
              </a:rPr>
              <a:t>Question</a:t>
            </a:r>
            <a:r>
              <a:rPr lang="en-US" altLang="de-DE" sz="2400" dirty="0">
                <a:latin typeface="+mn-lt"/>
              </a:rPr>
              <a:t>: Which species richness would I observe if my sample A was smaller than it is (e.g., as small as sample B</a:t>
            </a:r>
            <a:r>
              <a:rPr lang="en-US" altLang="de-DE" sz="2400" dirty="0" smtClean="0">
                <a:latin typeface="+mn-lt"/>
              </a:rPr>
              <a:t>)</a:t>
            </a:r>
            <a:endParaRPr lang="en-US" altLang="de-DE" sz="2400" dirty="0">
              <a:latin typeface="+mn-lt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 dirty="0">
                <a:latin typeface="+mn-lt"/>
              </a:rPr>
              <a:t>Equation: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050925" y="5480050"/>
            <a:ext cx="7559675" cy="9159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000" dirty="0">
                <a:latin typeface="+mn-lt"/>
              </a:rPr>
              <a:t>E(S</a:t>
            </a:r>
            <a:r>
              <a:rPr lang="en-US" altLang="de-DE" sz="2000" baseline="-25000" dirty="0">
                <a:latin typeface="+mn-lt"/>
              </a:rPr>
              <a:t>n</a:t>
            </a:r>
            <a:r>
              <a:rPr lang="en-US" altLang="de-DE" sz="2000" dirty="0">
                <a:latin typeface="+mn-lt"/>
              </a:rPr>
              <a:t>) = expected species richness; S = number of species; N</a:t>
            </a:r>
            <a:r>
              <a:rPr lang="en-US" altLang="de-DE" sz="2000" baseline="-25000" dirty="0">
                <a:latin typeface="+mn-lt"/>
              </a:rPr>
              <a:t>i</a:t>
            </a:r>
            <a:r>
              <a:rPr lang="en-US" altLang="de-DE" sz="2000" dirty="0">
                <a:latin typeface="+mn-lt"/>
              </a:rPr>
              <a:t> = Individuals of species </a:t>
            </a:r>
            <a:r>
              <a:rPr lang="en-US" altLang="de-DE" sz="2000" dirty="0" err="1">
                <a:latin typeface="+mn-lt"/>
              </a:rPr>
              <a:t>i</a:t>
            </a:r>
            <a:r>
              <a:rPr lang="en-US" altLang="de-DE" sz="2000" dirty="0">
                <a:latin typeface="+mn-lt"/>
              </a:rPr>
              <a:t>, N = Individuals in total sample, n = </a:t>
            </a:r>
            <a:r>
              <a:rPr lang="en-US" altLang="de-DE" sz="2000" b="1" dirty="0">
                <a:latin typeface="+mn-lt"/>
              </a:rPr>
              <a:t>Subsampling quota</a:t>
            </a:r>
          </a:p>
        </p:txBody>
      </p:sp>
      <p:graphicFrame>
        <p:nvGraphicFramePr>
          <p:cNvPr id="17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782065"/>
              </p:ext>
            </p:extLst>
          </p:nvPr>
        </p:nvGraphicFramePr>
        <p:xfrm>
          <a:off x="1536701" y="3201987"/>
          <a:ext cx="4114800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r:id="rId4" imgW="1689100" imgH="939800" progId="Equation.3">
                  <p:embed/>
                </p:oleObj>
              </mc:Choice>
              <mc:Fallback>
                <p:oleObj r:id="rId4" imgW="1689100" imgH="939800" progId="Equation.3">
                  <p:embed/>
                  <p:pic>
                    <p:nvPicPr>
                      <p:cNvPr id="174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1" y="3201987"/>
                        <a:ext cx="4114800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674301"/>
              </p:ext>
            </p:extLst>
          </p:nvPr>
        </p:nvGraphicFramePr>
        <p:xfrm>
          <a:off x="6732588" y="2852738"/>
          <a:ext cx="5048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r:id="rId6" imgW="317362" imgH="457002" progId="Equation.3">
                  <p:embed/>
                </p:oleObj>
              </mc:Choice>
              <mc:Fallback>
                <p:oleObj r:id="rId6" imgW="317362" imgH="457002" progId="Equation.3">
                  <p:embed/>
                  <p:pic>
                    <p:nvPicPr>
                      <p:cNvPr id="174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852738"/>
                        <a:ext cx="5048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011863" y="3573463"/>
            <a:ext cx="2913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600"/>
              <a:t>(read N over n) = = N!/n!(N-n)!</a:t>
            </a:r>
          </a:p>
        </p:txBody>
      </p:sp>
    </p:spTree>
    <p:extLst>
      <p:ext uri="{BB962C8B-B14F-4D97-AF65-F5344CB8AC3E}">
        <p14:creationId xmlns:p14="http://schemas.microsoft.com/office/powerpoint/2010/main" val="18039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Calculation of Errors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73238"/>
            <a:ext cx="6269037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5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Two Approaches to Rarefaction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908937" cy="4351338"/>
          </a:xfrm>
        </p:spPr>
        <p:txBody>
          <a:bodyPr/>
          <a:lstStyle/>
          <a:p>
            <a:pPr eaLnBrk="1" hangingPunct="1"/>
            <a:r>
              <a:rPr lang="en-US" altLang="de-DE" sz="2600" dirty="0" smtClean="0"/>
              <a:t>Mathematic solution:</a:t>
            </a:r>
          </a:p>
          <a:p>
            <a:pPr lvl="1"/>
            <a:r>
              <a:rPr lang="en-US" altLang="de-DE" sz="2200" dirty="0" smtClean="0"/>
              <a:t>Apply the equation</a:t>
            </a:r>
          </a:p>
          <a:p>
            <a:pPr eaLnBrk="1" hangingPunct="1"/>
            <a:endParaRPr lang="en-US" altLang="de-DE" sz="2600" dirty="0" smtClean="0"/>
          </a:p>
          <a:p>
            <a:pPr eaLnBrk="1" hangingPunct="1"/>
            <a:endParaRPr lang="en-US" altLang="de-DE" sz="2600" dirty="0" smtClean="0"/>
          </a:p>
          <a:p>
            <a:pPr eaLnBrk="1" hangingPunct="1"/>
            <a:endParaRPr lang="en-US" altLang="de-DE" sz="2600" dirty="0" smtClean="0"/>
          </a:p>
          <a:p>
            <a:pPr eaLnBrk="1" hangingPunct="1"/>
            <a:r>
              <a:rPr lang="en-US" altLang="de-DE" sz="2600" dirty="0" smtClean="0"/>
              <a:t>Empirical solution:</a:t>
            </a:r>
          </a:p>
          <a:p>
            <a:pPr lvl="1" eaLnBrk="1" hangingPunct="1"/>
            <a:r>
              <a:rPr lang="en-US" altLang="de-DE" sz="2200" dirty="0" smtClean="0"/>
              <a:t>Let the computer draw specimens at random and get diversity for a given sample size</a:t>
            </a:r>
          </a:p>
        </p:txBody>
      </p:sp>
      <p:graphicFrame>
        <p:nvGraphicFramePr>
          <p:cNvPr id="20484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2823494"/>
              </p:ext>
            </p:extLst>
          </p:nvPr>
        </p:nvGraphicFramePr>
        <p:xfrm>
          <a:off x="5637623" y="1887538"/>
          <a:ext cx="280828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r:id="rId4" imgW="1689100" imgH="939800" progId="Equation.3">
                  <p:embed/>
                </p:oleObj>
              </mc:Choice>
              <mc:Fallback>
                <p:oleObj r:id="rId4" imgW="1689100" imgH="939800" progId="Equation.3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623" y="1887538"/>
                        <a:ext cx="2808287" cy="1522412"/>
                      </a:xfrm>
                      <a:prstGeom prst="rect">
                        <a:avLst/>
                      </a:prstGeom>
                      <a:solidFill>
                        <a:srgbClr val="ECFB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00563" y="3789363"/>
          <a:ext cx="4643437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Diagramm" r:id="rId6" imgW="4838700" imgH="2914650" progId="Excel.Chart.8">
                  <p:embed/>
                </p:oleObj>
              </mc:Choice>
              <mc:Fallback>
                <p:oleObj name="Diagramm" r:id="rId6" imgW="4838700" imgH="2914650" progId="Excel.Chart.8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789363"/>
                        <a:ext cx="4643437" cy="279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0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88" y="1932756"/>
            <a:ext cx="5113337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9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2" y="1059214"/>
            <a:ext cx="2902351" cy="533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9315" name="Text Box 3"/>
          <p:cNvSpPr txBox="1">
            <a:spLocks noChangeArrowheads="1"/>
          </p:cNvSpPr>
          <p:nvPr/>
        </p:nvSpPr>
        <p:spPr bwMode="auto">
          <a:xfrm>
            <a:off x="4395781" y="6244406"/>
            <a:ext cx="3221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400" dirty="0"/>
              <a:t>Kowalewski et al. (2006, Paleobiology)</a:t>
            </a:r>
          </a:p>
        </p:txBody>
      </p:sp>
      <p:sp>
        <p:nvSpPr>
          <p:cNvPr id="909316" name="Text Box 4"/>
          <p:cNvSpPr txBox="1">
            <a:spLocks noChangeArrowheads="1"/>
          </p:cNvSpPr>
          <p:nvPr/>
        </p:nvSpPr>
        <p:spPr bwMode="auto">
          <a:xfrm>
            <a:off x="4691638" y="1281840"/>
            <a:ext cx="3573462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Rarefaction of 400 samples</a:t>
            </a:r>
          </a:p>
          <a:p>
            <a:r>
              <a:rPr lang="en-US" sz="2000" dirty="0"/>
              <a:t>Standardized to 30 individuals</a:t>
            </a:r>
          </a:p>
        </p:txBody>
      </p:sp>
      <p:sp>
        <p:nvSpPr>
          <p:cNvPr id="909317" name="Text Box 5"/>
          <p:cNvSpPr txBox="1">
            <a:spLocks noChangeArrowheads="1"/>
          </p:cNvSpPr>
          <p:nvPr/>
        </p:nvSpPr>
        <p:spPr bwMode="auto">
          <a:xfrm>
            <a:off x="2484438" y="1139006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Jurassic</a:t>
            </a:r>
          </a:p>
        </p:txBody>
      </p:sp>
      <p:sp>
        <p:nvSpPr>
          <p:cNvPr id="909318" name="Text Box 6"/>
          <p:cNvSpPr txBox="1">
            <a:spLocks noChangeArrowheads="1"/>
          </p:cNvSpPr>
          <p:nvPr/>
        </p:nvSpPr>
        <p:spPr bwMode="auto">
          <a:xfrm>
            <a:off x="2484438" y="3515494"/>
            <a:ext cx="111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Neogene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114007" cy="916714"/>
          </a:xfrm>
        </p:spPr>
        <p:txBody>
          <a:bodyPr/>
          <a:lstStyle/>
          <a:p>
            <a:r>
              <a:rPr lang="en-US" dirty="0" smtClean="0"/>
              <a:t>Alpha Diversity Through Time: Rarefaction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3695700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1907" name="Text Box 3"/>
          <p:cNvSpPr txBox="1">
            <a:spLocks noChangeArrowheads="1"/>
          </p:cNvSpPr>
          <p:nvPr/>
        </p:nvSpPr>
        <p:spPr bwMode="auto">
          <a:xfrm>
            <a:off x="484964" y="6142160"/>
            <a:ext cx="2917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400" dirty="0"/>
              <a:t>Powell &amp; Kowalewski (2002, Geology)</a:t>
            </a:r>
          </a:p>
        </p:txBody>
      </p:sp>
      <p:pic>
        <p:nvPicPr>
          <p:cNvPr id="8919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60575"/>
            <a:ext cx="5508625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1909" name="Text Box 5"/>
          <p:cNvSpPr txBox="1">
            <a:spLocks noChangeArrowheads="1"/>
          </p:cNvSpPr>
          <p:nvPr/>
        </p:nvSpPr>
        <p:spPr bwMode="auto">
          <a:xfrm>
            <a:off x="4796175" y="4488301"/>
            <a:ext cx="29177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400" dirty="0" smtClean="0"/>
              <a:t>Bush </a:t>
            </a:r>
            <a:r>
              <a:rPr lang="de-DE" sz="1400" dirty="0" err="1"/>
              <a:t>and</a:t>
            </a:r>
            <a:r>
              <a:rPr lang="de-DE" sz="1400" dirty="0"/>
              <a:t> Bambach (</a:t>
            </a:r>
            <a:r>
              <a:rPr lang="de-DE" sz="1400" dirty="0" smtClean="0"/>
              <a:t>2004, J. Geology)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4283969" y="54868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evenness and sampling-standardized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Coverage-based subsampling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paleo mostly known as </a:t>
            </a:r>
            <a:r>
              <a:rPr lang="en-US" dirty="0"/>
              <a:t>Shareholder </a:t>
            </a:r>
            <a:r>
              <a:rPr lang="en-US" dirty="0" smtClean="0"/>
              <a:t>Quorum Subsampling (SQS)</a:t>
            </a:r>
          </a:p>
          <a:p>
            <a:r>
              <a:rPr lang="en-US" dirty="0" smtClean="0"/>
              <a:t>Standardizing by completeness (or coverage) rather than size</a:t>
            </a:r>
          </a:p>
          <a:p>
            <a:r>
              <a:rPr lang="en-US" dirty="0"/>
              <a:t>Classical rarefaction is essentially a measure of evenness, whereas evenness (or rank-abundance distribution) is accounted for in SQS</a:t>
            </a:r>
          </a:p>
          <a:p>
            <a:r>
              <a:rPr lang="en-US" dirty="0" smtClean="0"/>
              <a:t>A subsampling </a:t>
            </a:r>
            <a:r>
              <a:rPr lang="en-US" b="1" dirty="0" smtClean="0"/>
              <a:t>quorum</a:t>
            </a:r>
            <a:r>
              <a:rPr lang="en-US" dirty="0" smtClean="0"/>
              <a:t> rather quota is applied</a:t>
            </a:r>
          </a:p>
          <a:p>
            <a:r>
              <a:rPr lang="en-US" dirty="0" smtClean="0"/>
              <a:t>Good’s u is used to quantify sample completeness</a:t>
            </a:r>
          </a:p>
          <a:p>
            <a:pPr marL="457200" lvl="1" indent="0">
              <a:buNone/>
            </a:pPr>
            <a:r>
              <a:rPr lang="en-US" dirty="0"/>
              <a:t>u</a:t>
            </a:r>
            <a:r>
              <a:rPr lang="en-US" dirty="0" smtClean="0"/>
              <a:t> = 1 – singletons/individuals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83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Coverage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You basically ask when drawing a certain subset of species from a community, what is the </a:t>
            </a:r>
            <a:r>
              <a:rPr lang="en-GB" dirty="0" smtClean="0"/>
              <a:t>coverage</a:t>
            </a:r>
          </a:p>
          <a:p>
            <a:r>
              <a:rPr lang="en-GB" dirty="0" smtClean="0"/>
              <a:t>Qualitatively, the coverage can be derived from the slope of a rarefaction curve</a:t>
            </a:r>
          </a:p>
          <a:p>
            <a:r>
              <a:rPr lang="en-GB" dirty="0" smtClean="0"/>
              <a:t>Consider a community of 50 species with a typical abundance distribution</a:t>
            </a:r>
          </a:p>
          <a:p>
            <a:pPr marL="457200" lvl="1" indent="0">
              <a:buNone/>
            </a:pPr>
            <a:r>
              <a:rPr lang="en-GB" dirty="0" smtClean="0"/>
              <a:t>c(0.3</a:t>
            </a:r>
            <a:r>
              <a:rPr lang="en-GB" dirty="0"/>
              <a:t>, 0.1, rep(0.05,3), rep(0.01, 45</a:t>
            </a:r>
            <a:r>
              <a:rPr lang="en-GB" dirty="0" smtClean="0"/>
              <a:t>))</a:t>
            </a:r>
          </a:p>
          <a:p>
            <a:pPr marL="0" indent="0">
              <a:buNone/>
            </a:pPr>
            <a:r>
              <a:rPr lang="en-GB" dirty="0" smtClean="0"/>
              <a:t>The most common 12 species will then have a coverage of </a:t>
            </a:r>
          </a:p>
          <a:p>
            <a:pPr marL="0" indent="0">
              <a:buNone/>
            </a:pPr>
            <a:r>
              <a:rPr lang="en-GB" dirty="0"/>
              <a:t>sum(x[1:12</a:t>
            </a:r>
            <a:r>
              <a:rPr lang="en-GB" dirty="0" smtClean="0"/>
              <a:t>]) = 62%</a:t>
            </a:r>
          </a:p>
          <a:p>
            <a:pPr marL="0" indent="0">
              <a:buNone/>
            </a:pPr>
            <a:r>
              <a:rPr lang="en-GB" dirty="0" smtClean="0"/>
              <a:t>Giving a coverage deficit of 38%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6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Biodiversity Indices and Rarefaction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Diversity indices and rarefaction of a Middle Triassic benthic community from China</a:t>
            </a:r>
          </a:p>
          <a:p>
            <a:pPr eaLnBrk="1" hangingPunct="1"/>
            <a:r>
              <a:rPr lang="en-US" altLang="de-DE" dirty="0" smtClean="0"/>
              <a:t>We go through the script in plenary and spend time on playing with Rarefaction and Shareholder Quorum subsampling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de-DE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de-DE" b="1" dirty="0" smtClean="0"/>
              <a:t>Script: </a:t>
            </a:r>
            <a:r>
              <a:rPr lang="en-US" altLang="de-DE" b="1" dirty="0" err="1" smtClean="0"/>
              <a:t>Alpha_div.R</a:t>
            </a:r>
            <a:endParaRPr lang="en-US" altLang="de-DE" b="1" dirty="0" smtClean="0"/>
          </a:p>
          <a:p>
            <a:pPr lvl="1" eaLnBrk="1" hangingPunct="1"/>
            <a:endParaRPr lang="en-US" alt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6977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is the Berger-Parker-Index to predict more complex measures of diversity?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9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Components of biodiversity</a:t>
            </a:r>
          </a:p>
        </p:txBody>
      </p:sp>
      <p:graphicFrame>
        <p:nvGraphicFramePr>
          <p:cNvPr id="211971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38623"/>
              </p:ext>
            </p:extLst>
          </p:nvPr>
        </p:nvGraphicFramePr>
        <p:xfrm>
          <a:off x="5048608" y="3169009"/>
          <a:ext cx="3233737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CorelDRAW" r:id="rId4" imgW="3233928" imgH="2807208" progId="CorelDRAW.Graphic.13">
                  <p:embed/>
                </p:oleObj>
              </mc:Choice>
              <mc:Fallback>
                <p:oleObj name="CorelDRAW" r:id="rId4" imgW="3233928" imgH="2807208" progId="CorelDRAW.Graphic.13">
                  <p:embed/>
                  <p:pic>
                    <p:nvPicPr>
                      <p:cNvPr id="2119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608" y="3169009"/>
                        <a:ext cx="3233737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55650" y="1628775"/>
            <a:ext cx="388778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dirty="0"/>
              <a:t>Point </a:t>
            </a:r>
            <a:r>
              <a:rPr lang="de-DE" altLang="de-DE" sz="2400" dirty="0" err="1"/>
              <a:t>diversity</a:t>
            </a:r>
            <a:r>
              <a:rPr lang="de-DE" altLang="de-DE" sz="2400" dirty="0"/>
              <a:t> (</a:t>
            </a:r>
            <a:r>
              <a:rPr lang="de-DE" altLang="de-DE" sz="2400" b="1" dirty="0"/>
              <a:t>Alpha</a:t>
            </a:r>
            <a:r>
              <a:rPr lang="de-DE" altLang="de-DE" sz="2400" dirty="0"/>
              <a:t>) = </a:t>
            </a:r>
            <a:r>
              <a:rPr lang="de-DE" altLang="de-DE" sz="2400" dirty="0" err="1"/>
              <a:t>Within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community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diversity</a:t>
            </a:r>
            <a:endParaRPr lang="de-DE" altLang="de-DE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de-DE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dirty="0" err="1" smtClean="0"/>
              <a:t>Between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two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or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more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community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diversities</a:t>
            </a:r>
            <a:r>
              <a:rPr lang="de-DE" altLang="de-DE" sz="2400" dirty="0" smtClean="0"/>
              <a:t> </a:t>
            </a:r>
            <a:r>
              <a:rPr lang="de-DE" altLang="de-DE" sz="2400" dirty="0"/>
              <a:t>(</a:t>
            </a:r>
            <a:r>
              <a:rPr lang="de-DE" altLang="de-DE" sz="2400" b="1" dirty="0"/>
              <a:t>Beta</a:t>
            </a:r>
            <a:r>
              <a:rPr lang="de-DE" altLang="de-DE" sz="24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de-DE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dirty="0"/>
              <a:t>Total </a:t>
            </a:r>
            <a:r>
              <a:rPr lang="de-DE" altLang="de-DE" sz="2400" dirty="0" err="1"/>
              <a:t>diversity</a:t>
            </a:r>
            <a:r>
              <a:rPr lang="de-DE" altLang="de-DE" sz="2400" dirty="0"/>
              <a:t> (</a:t>
            </a:r>
            <a:r>
              <a:rPr lang="de-DE" altLang="de-DE" sz="2400" b="1" dirty="0"/>
              <a:t>Gamma</a:t>
            </a:r>
            <a:r>
              <a:rPr lang="de-DE" altLang="de-DE" sz="2400" dirty="0"/>
              <a:t>): Area, </a:t>
            </a:r>
            <a:r>
              <a:rPr lang="de-DE" altLang="de-DE" sz="2400" dirty="0" err="1"/>
              <a:t>region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globe</a:t>
            </a:r>
            <a:endParaRPr lang="en-US" altLang="de-DE" sz="24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de-DE" sz="240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932656" y="4941888"/>
            <a:ext cx="2552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/>
              <a:t>Alpha x Beta = Gamma</a:t>
            </a:r>
          </a:p>
        </p:txBody>
      </p:sp>
    </p:spTree>
    <p:extLst>
      <p:ext uri="{BB962C8B-B14F-4D97-AF65-F5344CB8AC3E}">
        <p14:creationId xmlns:p14="http://schemas.microsoft.com/office/powerpoint/2010/main" val="35966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Rank-Abundance Distributions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Patterns of relative abundances</a:t>
            </a:r>
          </a:p>
          <a:p>
            <a:pPr lvl="1" eaLnBrk="1" hangingPunct="1"/>
            <a:r>
              <a:rPr lang="en-US" altLang="de-DE" dirty="0" smtClean="0"/>
              <a:t>Major tool in Community Ecology</a:t>
            </a:r>
          </a:p>
          <a:p>
            <a:pPr lvl="1" eaLnBrk="1" hangingPunct="1"/>
            <a:r>
              <a:rPr lang="en-US" altLang="de-DE" dirty="0" smtClean="0"/>
              <a:t>More information than in common indices</a:t>
            </a:r>
          </a:p>
          <a:p>
            <a:pPr lvl="1" eaLnBrk="1" hangingPunct="1"/>
            <a:r>
              <a:rPr lang="en-US" altLang="de-DE" dirty="0" smtClean="0"/>
              <a:t>Straightforward interpretations</a:t>
            </a:r>
          </a:p>
          <a:p>
            <a:pPr lvl="2" eaLnBrk="1" hangingPunct="1"/>
            <a:r>
              <a:rPr lang="en-US" altLang="de-DE" dirty="0" smtClean="0"/>
              <a:t>Resource utilization</a:t>
            </a:r>
          </a:p>
          <a:p>
            <a:pPr lvl="2" eaLnBrk="1" hangingPunct="1"/>
            <a:r>
              <a:rPr lang="en-US" altLang="de-DE" dirty="0" smtClean="0"/>
              <a:t>Complexity of community</a:t>
            </a:r>
          </a:p>
        </p:txBody>
      </p:sp>
    </p:spTree>
    <p:extLst>
      <p:ext uri="{BB962C8B-B14F-4D97-AF65-F5344CB8AC3E}">
        <p14:creationId xmlns:p14="http://schemas.microsoft.com/office/powerpoint/2010/main" val="29718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Relative Abundance of Species in Communities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492500" y="1700213"/>
            <a:ext cx="26982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 smtClean="0"/>
              <a:t>Middle Triassic of China </a:t>
            </a:r>
            <a:endParaRPr lang="en-US" altLang="de-DE" sz="1800" dirty="0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262318" y="5656917"/>
            <a:ext cx="63373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 dirty="0" smtClean="0"/>
              <a:t>Usual case: A few species are dominant and there are many rare species. </a:t>
            </a:r>
            <a:endParaRPr lang="en-US" altLang="de-DE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16909" b="20850"/>
          <a:stretch/>
        </p:blipFill>
        <p:spPr>
          <a:xfrm>
            <a:off x="0" y="2170567"/>
            <a:ext cx="5217751" cy="33853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r="22204" b="20850"/>
          <a:stretch/>
        </p:blipFill>
        <p:spPr>
          <a:xfrm>
            <a:off x="4430968" y="2231766"/>
            <a:ext cx="4713032" cy="32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114629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de-DE" dirty="0" smtClean="0"/>
              <a:t>Presentation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397922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Rank usually linear on x axis</a:t>
            </a:r>
          </a:p>
          <a:p>
            <a:pPr eaLnBrk="1" hangingPunct="1"/>
            <a:r>
              <a:rPr lang="en-US" altLang="de-DE" dirty="0" smtClean="0"/>
              <a:t>Abundances (relative of absolute) on logarithmic scale on y axis</a:t>
            </a:r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775974"/>
            <a:ext cx="4248150" cy="3619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</p:pic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775974"/>
            <a:ext cx="4248150" cy="3617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7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Examples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286000" y="1752600"/>
            <a:ext cx="4343400" cy="388620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2133600" y="4876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2133600" y="4114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21336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1336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2133600" y="2057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rot="-5400000">
            <a:off x="3162300" y="56769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1730375" y="19050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100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828800" y="25908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927225" y="327660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801813" y="39624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1703388" y="4724400"/>
            <a:ext cx="528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0.01</a:t>
            </a: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1658938" y="5410200"/>
            <a:ext cx="627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0.001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3048000" y="57912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rot="-5400000">
            <a:off x="4152900" y="56769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4038600" y="57912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20</a:t>
            </a:r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 rot="-5400000">
            <a:off x="5143500" y="56769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5029200" y="57912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30</a:t>
            </a:r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rot="-5400000">
            <a:off x="6210300" y="56769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6096000" y="57912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400">
                <a:latin typeface="Helvetica" panose="020B0604020202020204" pitchFamily="34" charset="0"/>
              </a:rPr>
              <a:t>40</a:t>
            </a:r>
          </a:p>
        </p:txBody>
      </p:sp>
      <p:grpSp>
        <p:nvGrpSpPr>
          <p:cNvPr id="47127" name="Group 23"/>
          <p:cNvGrpSpPr>
            <a:grpSpLocks/>
          </p:cNvGrpSpPr>
          <p:nvPr/>
        </p:nvGrpSpPr>
        <p:grpSpPr bwMode="auto">
          <a:xfrm>
            <a:off x="2255838" y="2057400"/>
            <a:ext cx="1554162" cy="3505200"/>
            <a:chOff x="1421" y="1296"/>
            <a:chExt cx="979" cy="2208"/>
          </a:xfrm>
        </p:grpSpPr>
        <p:sp>
          <p:nvSpPr>
            <p:cNvPr id="27683" name="Line 24"/>
            <p:cNvSpPr>
              <a:spLocks noChangeShapeType="1"/>
            </p:cNvSpPr>
            <p:nvPr/>
          </p:nvSpPr>
          <p:spPr bwMode="auto">
            <a:xfrm>
              <a:off x="1488" y="1296"/>
              <a:ext cx="384" cy="2064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684" name="Rectangle 25"/>
            <p:cNvSpPr>
              <a:spLocks noChangeArrowheads="1"/>
            </p:cNvSpPr>
            <p:nvPr/>
          </p:nvSpPr>
          <p:spPr bwMode="auto">
            <a:xfrm>
              <a:off x="1421" y="3312"/>
              <a:ext cx="9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de-DE" sz="1400">
                  <a:latin typeface="Helvetica" panose="020B0604020202020204" pitchFamily="34" charset="0"/>
                </a:rPr>
                <a:t>Geometric Series</a:t>
              </a:r>
            </a:p>
          </p:txBody>
        </p:sp>
      </p:grpSp>
      <p:grpSp>
        <p:nvGrpSpPr>
          <p:cNvPr id="47130" name="Group 26"/>
          <p:cNvGrpSpPr>
            <a:grpSpLocks/>
          </p:cNvGrpSpPr>
          <p:nvPr/>
        </p:nvGrpSpPr>
        <p:grpSpPr bwMode="auto">
          <a:xfrm>
            <a:off x="2438400" y="2590800"/>
            <a:ext cx="2773363" cy="2803525"/>
            <a:chOff x="1536" y="1632"/>
            <a:chExt cx="1747" cy="1766"/>
          </a:xfrm>
        </p:grpSpPr>
        <p:sp>
          <p:nvSpPr>
            <p:cNvPr id="27681" name="Freeform 27"/>
            <p:cNvSpPr>
              <a:spLocks/>
            </p:cNvSpPr>
            <p:nvPr/>
          </p:nvSpPr>
          <p:spPr bwMode="auto">
            <a:xfrm>
              <a:off x="1536" y="1632"/>
              <a:ext cx="1200" cy="1632"/>
            </a:xfrm>
            <a:custGeom>
              <a:avLst/>
              <a:gdLst>
                <a:gd name="T0" fmla="*/ 0 w 1200"/>
                <a:gd name="T1" fmla="*/ 0 h 1632"/>
                <a:gd name="T2" fmla="*/ 48 w 1200"/>
                <a:gd name="T3" fmla="*/ 144 h 1632"/>
                <a:gd name="T4" fmla="*/ 288 w 1200"/>
                <a:gd name="T5" fmla="*/ 384 h 1632"/>
                <a:gd name="T6" fmla="*/ 480 w 1200"/>
                <a:gd name="T7" fmla="*/ 1056 h 1632"/>
                <a:gd name="T8" fmla="*/ 1008 w 1200"/>
                <a:gd name="T9" fmla="*/ 1440 h 1632"/>
                <a:gd name="T10" fmla="*/ 1200 w 1200"/>
                <a:gd name="T11" fmla="*/ 1632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0" h="1632">
                  <a:moveTo>
                    <a:pt x="0" y="0"/>
                  </a:moveTo>
                  <a:cubicBezTo>
                    <a:pt x="0" y="40"/>
                    <a:pt x="0" y="80"/>
                    <a:pt x="48" y="144"/>
                  </a:cubicBezTo>
                  <a:cubicBezTo>
                    <a:pt x="96" y="208"/>
                    <a:pt x="216" y="232"/>
                    <a:pt x="288" y="384"/>
                  </a:cubicBezTo>
                  <a:cubicBezTo>
                    <a:pt x="360" y="536"/>
                    <a:pt x="360" y="880"/>
                    <a:pt x="480" y="1056"/>
                  </a:cubicBezTo>
                  <a:cubicBezTo>
                    <a:pt x="600" y="1232"/>
                    <a:pt x="888" y="1344"/>
                    <a:pt x="1008" y="1440"/>
                  </a:cubicBezTo>
                  <a:cubicBezTo>
                    <a:pt x="1128" y="1536"/>
                    <a:pt x="1168" y="1600"/>
                    <a:pt x="1200" y="1632"/>
                  </a:cubicBezTo>
                </a:path>
              </a:pathLst>
            </a:custGeom>
            <a:noFill/>
            <a:ln w="57150" cap="rnd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682" name="Rectangle 28"/>
            <p:cNvSpPr>
              <a:spLocks noChangeArrowheads="1"/>
            </p:cNvSpPr>
            <p:nvPr/>
          </p:nvSpPr>
          <p:spPr bwMode="auto">
            <a:xfrm>
              <a:off x="2633" y="3206"/>
              <a:ext cx="65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de-DE" sz="1400">
                  <a:latin typeface="Helvetica" panose="020B0604020202020204" pitchFamily="34" charset="0"/>
                </a:rPr>
                <a:t>Log Series</a:t>
              </a:r>
            </a:p>
          </p:txBody>
        </p:sp>
      </p:grpSp>
      <p:grpSp>
        <p:nvGrpSpPr>
          <p:cNvPr id="47133" name="Group 29"/>
          <p:cNvGrpSpPr>
            <a:grpSpLocks/>
          </p:cNvGrpSpPr>
          <p:nvPr/>
        </p:nvGrpSpPr>
        <p:grpSpPr bwMode="auto">
          <a:xfrm>
            <a:off x="2362200" y="2622550"/>
            <a:ext cx="3948113" cy="2514600"/>
            <a:chOff x="1488" y="1632"/>
            <a:chExt cx="2487" cy="1584"/>
          </a:xfrm>
        </p:grpSpPr>
        <p:sp>
          <p:nvSpPr>
            <p:cNvPr id="27679" name="Freeform 30"/>
            <p:cNvSpPr>
              <a:spLocks/>
            </p:cNvSpPr>
            <p:nvPr/>
          </p:nvSpPr>
          <p:spPr bwMode="auto">
            <a:xfrm>
              <a:off x="1488" y="1632"/>
              <a:ext cx="2304" cy="1584"/>
            </a:xfrm>
            <a:custGeom>
              <a:avLst/>
              <a:gdLst>
                <a:gd name="T0" fmla="*/ 0 w 2304"/>
                <a:gd name="T1" fmla="*/ 0 h 1584"/>
                <a:gd name="T2" fmla="*/ 48 w 2304"/>
                <a:gd name="T3" fmla="*/ 96 h 1584"/>
                <a:gd name="T4" fmla="*/ 144 w 2304"/>
                <a:gd name="T5" fmla="*/ 384 h 1584"/>
                <a:gd name="T6" fmla="*/ 384 w 2304"/>
                <a:gd name="T7" fmla="*/ 528 h 1584"/>
                <a:gd name="T8" fmla="*/ 1392 w 2304"/>
                <a:gd name="T9" fmla="*/ 864 h 1584"/>
                <a:gd name="T10" fmla="*/ 2304 w 2304"/>
                <a:gd name="T11" fmla="*/ 1584 h 15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04" h="1584">
                  <a:moveTo>
                    <a:pt x="0" y="0"/>
                  </a:moveTo>
                  <a:cubicBezTo>
                    <a:pt x="12" y="16"/>
                    <a:pt x="24" y="32"/>
                    <a:pt x="48" y="96"/>
                  </a:cubicBezTo>
                  <a:cubicBezTo>
                    <a:pt x="72" y="160"/>
                    <a:pt x="88" y="312"/>
                    <a:pt x="144" y="384"/>
                  </a:cubicBezTo>
                  <a:cubicBezTo>
                    <a:pt x="200" y="456"/>
                    <a:pt x="176" y="448"/>
                    <a:pt x="384" y="528"/>
                  </a:cubicBezTo>
                  <a:cubicBezTo>
                    <a:pt x="592" y="608"/>
                    <a:pt x="1072" y="688"/>
                    <a:pt x="1392" y="864"/>
                  </a:cubicBezTo>
                  <a:cubicBezTo>
                    <a:pt x="1712" y="1040"/>
                    <a:pt x="2008" y="1312"/>
                    <a:pt x="2304" y="1584"/>
                  </a:cubicBezTo>
                </a:path>
              </a:pathLst>
            </a:custGeom>
            <a:noFill/>
            <a:ln w="57150" cap="flat" cmpd="sng">
              <a:solidFill>
                <a:schemeClr val="accent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680" name="Rectangle 31"/>
            <p:cNvSpPr>
              <a:spLocks noChangeArrowheads="1"/>
            </p:cNvSpPr>
            <p:nvPr/>
          </p:nvSpPr>
          <p:spPr bwMode="auto">
            <a:xfrm>
              <a:off x="2928" y="2832"/>
              <a:ext cx="10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de-DE" sz="1400">
                  <a:latin typeface="Helvetica" panose="020B0604020202020204" pitchFamily="34" charset="0"/>
                </a:rPr>
                <a:t>Log-Normal Series</a:t>
              </a:r>
            </a:p>
          </p:txBody>
        </p:sp>
      </p:grpSp>
      <p:grpSp>
        <p:nvGrpSpPr>
          <p:cNvPr id="47136" name="Group 32"/>
          <p:cNvGrpSpPr>
            <a:grpSpLocks/>
          </p:cNvGrpSpPr>
          <p:nvPr/>
        </p:nvGrpSpPr>
        <p:grpSpPr bwMode="auto">
          <a:xfrm>
            <a:off x="2362200" y="2590800"/>
            <a:ext cx="3008313" cy="1066800"/>
            <a:chOff x="1488" y="1632"/>
            <a:chExt cx="1895" cy="672"/>
          </a:xfrm>
        </p:grpSpPr>
        <p:sp>
          <p:nvSpPr>
            <p:cNvPr id="27677" name="Freeform 33"/>
            <p:cNvSpPr>
              <a:spLocks/>
            </p:cNvSpPr>
            <p:nvPr/>
          </p:nvSpPr>
          <p:spPr bwMode="auto">
            <a:xfrm>
              <a:off x="1488" y="1632"/>
              <a:ext cx="1632" cy="672"/>
            </a:xfrm>
            <a:custGeom>
              <a:avLst/>
              <a:gdLst>
                <a:gd name="T0" fmla="*/ 0 w 1632"/>
                <a:gd name="T1" fmla="*/ 0 h 672"/>
                <a:gd name="T2" fmla="*/ 192 w 1632"/>
                <a:gd name="T3" fmla="*/ 96 h 672"/>
                <a:gd name="T4" fmla="*/ 672 w 1632"/>
                <a:gd name="T5" fmla="*/ 192 h 672"/>
                <a:gd name="T6" fmla="*/ 1296 w 1632"/>
                <a:gd name="T7" fmla="*/ 288 h 672"/>
                <a:gd name="T8" fmla="*/ 1440 w 1632"/>
                <a:gd name="T9" fmla="*/ 336 h 672"/>
                <a:gd name="T10" fmla="*/ 1584 w 1632"/>
                <a:gd name="T11" fmla="*/ 528 h 672"/>
                <a:gd name="T12" fmla="*/ 1632 w 1632"/>
                <a:gd name="T13" fmla="*/ 672 h 6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2" h="672">
                  <a:moveTo>
                    <a:pt x="0" y="0"/>
                  </a:moveTo>
                  <a:cubicBezTo>
                    <a:pt x="40" y="32"/>
                    <a:pt x="80" y="64"/>
                    <a:pt x="192" y="96"/>
                  </a:cubicBezTo>
                  <a:cubicBezTo>
                    <a:pt x="304" y="128"/>
                    <a:pt x="488" y="160"/>
                    <a:pt x="672" y="192"/>
                  </a:cubicBezTo>
                  <a:cubicBezTo>
                    <a:pt x="856" y="224"/>
                    <a:pt x="1168" y="264"/>
                    <a:pt x="1296" y="288"/>
                  </a:cubicBezTo>
                  <a:cubicBezTo>
                    <a:pt x="1424" y="312"/>
                    <a:pt x="1392" y="296"/>
                    <a:pt x="1440" y="336"/>
                  </a:cubicBezTo>
                  <a:cubicBezTo>
                    <a:pt x="1488" y="376"/>
                    <a:pt x="1552" y="472"/>
                    <a:pt x="1584" y="528"/>
                  </a:cubicBezTo>
                  <a:cubicBezTo>
                    <a:pt x="1616" y="584"/>
                    <a:pt x="1624" y="628"/>
                    <a:pt x="1632" y="672"/>
                  </a:cubicBezTo>
                </a:path>
              </a:pathLst>
            </a:custGeom>
            <a:noFill/>
            <a:ln w="57150" cap="flat" cmpd="sng">
              <a:solidFill>
                <a:schemeClr val="folHlink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678" name="Rectangle 34"/>
            <p:cNvSpPr>
              <a:spLocks noChangeArrowheads="1"/>
            </p:cNvSpPr>
            <p:nvPr/>
          </p:nvSpPr>
          <p:spPr bwMode="auto">
            <a:xfrm>
              <a:off x="2304" y="1680"/>
              <a:ext cx="10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de-DE" sz="1400">
                  <a:latin typeface="Helvetica" panose="020B0604020202020204" pitchFamily="34" charset="0"/>
                </a:rPr>
                <a:t>Broken Stick Model</a:t>
              </a:r>
            </a:p>
          </p:txBody>
        </p:sp>
      </p:grpSp>
      <p:sp>
        <p:nvSpPr>
          <p:cNvPr id="27675" name="Rectangle 35"/>
          <p:cNvSpPr>
            <a:spLocks noChangeArrowheads="1"/>
          </p:cNvSpPr>
          <p:nvPr/>
        </p:nvSpPr>
        <p:spPr bwMode="auto">
          <a:xfrm>
            <a:off x="533400" y="3384550"/>
            <a:ext cx="12890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600" b="1">
                <a:latin typeface="Helvetica" panose="020B0604020202020204" pitchFamily="34" charset="0"/>
              </a:rPr>
              <a:t>Per Species Abundance</a:t>
            </a:r>
          </a:p>
        </p:txBody>
      </p:sp>
      <p:sp>
        <p:nvSpPr>
          <p:cNvPr id="27676" name="Rectangle 36"/>
          <p:cNvSpPr>
            <a:spLocks noChangeArrowheads="1"/>
          </p:cNvSpPr>
          <p:nvPr/>
        </p:nvSpPr>
        <p:spPr bwMode="auto">
          <a:xfrm>
            <a:off x="2743200" y="6019800"/>
            <a:ext cx="3276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de-DE" sz="1600" b="1">
                <a:latin typeface="Helvetica" panose="020B0604020202020204" pitchFamily="34" charset="0"/>
              </a:rPr>
              <a:t>Species Addition Sequence</a:t>
            </a:r>
          </a:p>
        </p:txBody>
      </p:sp>
    </p:spTree>
    <p:extLst>
      <p:ext uri="{BB962C8B-B14F-4D97-AF65-F5344CB8AC3E}">
        <p14:creationId xmlns:p14="http://schemas.microsoft.com/office/powerpoint/2010/main" val="17154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Inferences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Evenness increases from Geometric series </a:t>
            </a:r>
            <a:r>
              <a:rPr lang="en-US" altLang="de-DE" smtClean="0">
                <a:sym typeface="Wingdings" panose="05000000000000000000" pitchFamily="2" charset="2"/>
              </a:rPr>
              <a:t> Log series  Log-normal  Broken stick</a:t>
            </a:r>
          </a:p>
          <a:p>
            <a:pPr eaLnBrk="1" hangingPunct="1"/>
            <a:r>
              <a:rPr lang="en-US" altLang="de-DE" smtClean="0">
                <a:sym typeface="Wingdings" panose="05000000000000000000" pitchFamily="2" charset="2"/>
              </a:rPr>
              <a:t>Dominance decreases in same direction</a:t>
            </a:r>
          </a:p>
          <a:p>
            <a:pPr eaLnBrk="1" hangingPunct="1"/>
            <a:r>
              <a:rPr lang="en-US" altLang="de-DE" smtClean="0">
                <a:sym typeface="Wingdings" panose="05000000000000000000" pitchFamily="2" charset="2"/>
              </a:rPr>
              <a:t>Geometric: Simple community with niche pre-emption</a:t>
            </a:r>
          </a:p>
          <a:p>
            <a:pPr eaLnBrk="1" hangingPunct="1"/>
            <a:r>
              <a:rPr lang="en-US" altLang="de-DE" smtClean="0">
                <a:sym typeface="Wingdings" panose="05000000000000000000" pitchFamily="2" charset="2"/>
              </a:rPr>
              <a:t>Log-normal und broken stick: Complex community with diverse guilds coexisting with their own distributions</a:t>
            </a:r>
          </a:p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1492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1258888" y="1341438"/>
            <a:ext cx="6481762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3600" dirty="0"/>
              <a:t>What model </a:t>
            </a:r>
            <a:r>
              <a:rPr lang="en-US" altLang="de-DE" sz="3600" dirty="0" smtClean="0"/>
              <a:t>best describes </a:t>
            </a:r>
            <a:r>
              <a:rPr lang="en-US" altLang="de-DE" sz="3600" dirty="0"/>
              <a:t>the RAD of the Triassic community?</a:t>
            </a:r>
          </a:p>
        </p:txBody>
      </p:sp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1403350" y="3716338"/>
            <a:ext cx="58324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2400"/>
              <a:t>Try package “vegan” and function “radfit”</a:t>
            </a:r>
          </a:p>
        </p:txBody>
      </p:sp>
    </p:spTree>
    <p:extLst>
      <p:ext uri="{BB962C8B-B14F-4D97-AF65-F5344CB8AC3E}">
        <p14:creationId xmlns:p14="http://schemas.microsoft.com/office/powerpoint/2010/main" val="21030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Model Selection with AIC</a:t>
            </a:r>
          </a:p>
        </p:txBody>
      </p:sp>
      <p:sp>
        <p:nvSpPr>
          <p:cNvPr id="32771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 smtClean="0"/>
              <a:t>Akaike</a:t>
            </a:r>
            <a:r>
              <a:rPr lang="en-US" altLang="en-US" sz="2400" dirty="0" smtClean="0"/>
              <a:t> (1974): An Information Criterion</a:t>
            </a:r>
          </a:p>
          <a:p>
            <a:r>
              <a:rPr lang="en-US" altLang="en-US" sz="2400" dirty="0" smtClean="0"/>
              <a:t>Mostly: </a:t>
            </a:r>
            <a:r>
              <a:rPr lang="en-US" altLang="en-US" sz="2400" dirty="0" err="1" smtClean="0"/>
              <a:t>Akaike‘s</a:t>
            </a:r>
            <a:r>
              <a:rPr lang="en-US" altLang="en-US" sz="2400" dirty="0" smtClean="0"/>
              <a:t> Information Criterion</a:t>
            </a:r>
          </a:p>
          <a:p>
            <a:r>
              <a:rPr lang="en-US" altLang="en-US" sz="2400" dirty="0" smtClean="0"/>
              <a:t>“Penalize“ models for complexity (number of parameters)</a:t>
            </a:r>
          </a:p>
          <a:p>
            <a:pPr lvl="1"/>
            <a:r>
              <a:rPr lang="en-US" altLang="en-US" sz="2000" dirty="0" smtClean="0"/>
              <a:t>AIC = -2*ln(likelihood) + 2*K</a:t>
            </a:r>
          </a:p>
          <a:p>
            <a:pPr lvl="1"/>
            <a:r>
              <a:rPr lang="en-US" altLang="en-US" sz="2000" dirty="0" smtClean="0"/>
              <a:t>Likelihood </a:t>
            </a:r>
            <a:r>
              <a:rPr lang="en-US" altLang="en-US" sz="2000" dirty="0" smtClean="0">
                <a:sym typeface="Wingdings" panose="05000000000000000000" pitchFamily="2" charset="2"/>
              </a:rPr>
              <a:t> The fit of the model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K the number of parameters</a:t>
            </a:r>
          </a:p>
          <a:p>
            <a:r>
              <a:rPr lang="en-US" altLang="en-US" sz="2400" dirty="0" smtClean="0"/>
              <a:t>The smaller the AIC the better</a:t>
            </a:r>
          </a:p>
          <a:p>
            <a:r>
              <a:rPr lang="en-US" altLang="en-US" sz="2400" dirty="0" smtClean="0"/>
              <a:t>If n/K &lt; 40 use small-sample size correction</a:t>
            </a:r>
          </a:p>
          <a:p>
            <a:pPr lvl="1"/>
            <a:r>
              <a:rPr lang="en-US" altLang="en-US" sz="2000" dirty="0" err="1" smtClean="0"/>
              <a:t>AICc</a:t>
            </a:r>
            <a:r>
              <a:rPr lang="en-US" altLang="en-US" sz="2000" dirty="0" smtClean="0"/>
              <a:t> = -2*ln(likelihood) + 2*K + (2*K*(K+1))/(n-K-1)</a:t>
            </a:r>
          </a:p>
          <a:p>
            <a:r>
              <a:rPr lang="en-US" altLang="en-US" sz="2400" dirty="0" smtClean="0"/>
              <a:t>Or BIC (Bayesian Information criterion)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742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Model Selection with AIC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sz="2400" dirty="0" smtClean="0"/>
                  <a:t>When are observed AIC differences meaningful (= “significant”?</a:t>
                </a:r>
              </a:p>
              <a:p>
                <a:r>
                  <a:rPr lang="en-US" altLang="en-US" sz="2400" dirty="0" err="1" smtClean="0"/>
                  <a:t>Akaike</a:t>
                </a:r>
                <a:r>
                  <a:rPr lang="en-US" altLang="en-US" sz="2400" dirty="0" smtClean="0"/>
                  <a:t> weights in a regime of several models</a:t>
                </a:r>
              </a:p>
              <a:p>
                <a:r>
                  <a:rPr lang="en-US" altLang="en-US" sz="2400" dirty="0" smtClean="0"/>
                  <a:t>First the delta AIC is determined</a:t>
                </a:r>
              </a:p>
              <a:p>
                <a:pPr lvl="1"/>
                <a:r>
                  <a:rPr lang="el-GR" sz="2000" dirty="0"/>
                  <a:t>Δ</a:t>
                </a:r>
                <a:r>
                  <a:rPr lang="de-DE" sz="2000" baseline="-25000" dirty="0"/>
                  <a:t>i</a:t>
                </a:r>
                <a:r>
                  <a:rPr lang="de-DE" sz="2000" dirty="0"/>
                  <a:t>(AIC</a:t>
                </a:r>
                <a:r>
                  <a:rPr lang="de-DE" sz="2000" dirty="0" smtClean="0"/>
                  <a:t>) = </a:t>
                </a:r>
                <a:r>
                  <a:rPr lang="de-DE" sz="2000" dirty="0" err="1" smtClean="0"/>
                  <a:t>AIC</a:t>
                </a:r>
                <a:r>
                  <a:rPr lang="de-DE" sz="2000" baseline="-25000" dirty="0" err="1" smtClean="0"/>
                  <a:t>i</a:t>
                </a:r>
                <a:r>
                  <a:rPr lang="de-DE" sz="2000" dirty="0"/>
                  <a:t>−min(AIC</a:t>
                </a:r>
                <a:r>
                  <a:rPr lang="de-DE" sz="2000" dirty="0" smtClean="0"/>
                  <a:t>)</a:t>
                </a:r>
              </a:p>
              <a:p>
                <a:r>
                  <a:rPr lang="de-DE" altLang="en-US" sz="2400" dirty="0" err="1" smtClean="0"/>
                  <a:t>Then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the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Akaike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weights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are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calculated</a:t>
                </a:r>
                <a:r>
                  <a:rPr lang="de-DE" altLang="en-US" sz="2400" dirty="0" smtClean="0"/>
                  <a:t> </a:t>
                </a:r>
                <a:r>
                  <a:rPr lang="de-DE" altLang="en-US" sz="2400" dirty="0" err="1" smtClean="0"/>
                  <a:t>using</a:t>
                </a:r>
                <a:r>
                  <a:rPr lang="de-DE" altLang="en-US" sz="2400" dirty="0" smtClean="0"/>
                  <a:t> relative </a:t>
                </a:r>
                <a:r>
                  <a:rPr lang="de-DE" altLang="en-US" sz="2400" dirty="0" err="1" smtClean="0"/>
                  <a:t>likelihoods</a:t>
                </a:r>
                <a:endParaRPr lang="de-DE" alt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/>
                      <m:t>w</m:t>
                    </m:r>
                    <m:r>
                      <m:rPr>
                        <m:nor/>
                      </m:rPr>
                      <a:rPr lang="de-DE" sz="2000" baseline="-25000"/>
                      <m:t>i</m:t>
                    </m:r>
                    <m:r>
                      <m:rPr>
                        <m:nor/>
                      </m:rPr>
                      <a:rPr lang="de-DE" sz="2000"/>
                      <m:t>(</m:t>
                    </m:r>
                    <m:r>
                      <m:rPr>
                        <m:nor/>
                      </m:rPr>
                      <a:rPr lang="de-DE" sz="2000"/>
                      <m:t>AIC</m:t>
                    </m:r>
                    <m:r>
                      <m:rPr>
                        <m:nor/>
                      </m:rPr>
                      <a:rPr lang="de-DE" sz="2000"/>
                      <m:t>)=</m:t>
                    </m:r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000"/>
                          <m:t>exp</m:t>
                        </m:r>
                        <m:r>
                          <m:rPr>
                            <m:nor/>
                          </m:rPr>
                          <a:rPr lang="de-DE" sz="2000"/>
                          <m:t>(−</m:t>
                        </m:r>
                        <m:f>
                          <m:f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l-GR" sz="2000"/>
                          <m:t>Δ</m:t>
                        </m:r>
                        <m:r>
                          <m:rPr>
                            <m:nor/>
                          </m:rPr>
                          <a:rPr lang="de-DE" sz="2000" baseline="-25000"/>
                          <m:t>i</m:t>
                        </m:r>
                        <m:r>
                          <m:rPr>
                            <m:nor/>
                          </m:rPr>
                          <a:rPr lang="de-DE" sz="2000"/>
                          <m:t>(</m:t>
                        </m:r>
                        <m:r>
                          <m:rPr>
                            <m:nor/>
                          </m:rPr>
                          <a:rPr lang="de-DE" sz="2000"/>
                          <m:t>AIC</m:t>
                        </m:r>
                        <m:r>
                          <m:rPr>
                            <m:nor/>
                          </m:rPr>
                          <a:rPr lang="de-DE" sz="2000"/>
                          <m:t>))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2000"/>
                              <m:t>exp</m:t>
                            </m:r>
                            <m:r>
                              <m:rPr>
                                <m:nor/>
                              </m:rPr>
                              <a:rPr lang="de-DE" sz="2000"/>
                              <m:t>(−</m:t>
                            </m:r>
                            <m:f>
                              <m:f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l-GR" sz="2000"/>
                              <m:t>Δ</m:t>
                            </m:r>
                            <m:r>
                              <m:rPr>
                                <m:nor/>
                              </m:rPr>
                              <a:rPr lang="de-DE" sz="2000" baseline="-25000"/>
                              <m:t>k</m:t>
                            </m:r>
                            <m:r>
                              <m:rPr>
                                <m:nor/>
                              </m:rPr>
                              <a:rPr lang="de-DE" sz="200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2000"/>
                              <m:t>AIC</m:t>
                            </m:r>
                            <m:r>
                              <m:rPr>
                                <m:nor/>
                              </m:rPr>
                              <a:rPr lang="de-DE" sz="2000"/>
                              <m:t>))</m:t>
                            </m:r>
                          </m:e>
                        </m:nary>
                      </m:den>
                    </m:f>
                  </m:oMath>
                </a14:m>
                <a:endParaRPr lang="de-DE" sz="2000" dirty="0" smtClean="0"/>
              </a:p>
            </p:txBody>
          </p:sp>
        </mc:Choice>
        <mc:Fallback xmlns="">
          <p:sp>
            <p:nvSpPr>
              <p:cNvPr id="32771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2" name="Rechteck 3"/>
          <p:cNvSpPr>
            <a:spLocks noChangeArrowheads="1"/>
          </p:cNvSpPr>
          <p:nvPr/>
        </p:nvSpPr>
        <p:spPr bwMode="auto">
          <a:xfrm>
            <a:off x="583228" y="5915819"/>
            <a:ext cx="63896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Burnham, K. P., and Anderson, D. R., 2002, Model selection and inference: a practical information-theoretic approach, New York, Springer, </a:t>
            </a:r>
          </a:p>
        </p:txBody>
      </p:sp>
    </p:spTree>
    <p:extLst>
      <p:ext uri="{BB962C8B-B14F-4D97-AF65-F5344CB8AC3E}">
        <p14:creationId xmlns:p14="http://schemas.microsoft.com/office/powerpoint/2010/main" val="2428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3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smtClean="0"/>
              <a:t>Terms in vegan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en-US" dirty="0" err="1" smtClean="0"/>
              <a:t>Resource-partitioning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models</a:t>
            </a:r>
            <a:endParaRPr lang="de-DE" altLang="en-US" dirty="0" smtClean="0"/>
          </a:p>
          <a:p>
            <a:pPr lvl="1"/>
            <a:r>
              <a:rPr lang="de-DE" altLang="en-US" dirty="0" smtClean="0"/>
              <a:t>Null = </a:t>
            </a:r>
            <a:r>
              <a:rPr lang="de-DE" altLang="en-US" dirty="0" err="1" smtClean="0"/>
              <a:t>Broken</a:t>
            </a:r>
            <a:r>
              <a:rPr lang="de-DE" altLang="en-US" dirty="0" smtClean="0"/>
              <a:t> Stick = Normal</a:t>
            </a:r>
          </a:p>
          <a:p>
            <a:pPr lvl="1"/>
            <a:r>
              <a:rPr lang="de-DE" altLang="en-US" dirty="0" err="1" smtClean="0"/>
              <a:t>Preemption</a:t>
            </a:r>
            <a:r>
              <a:rPr lang="de-DE" altLang="en-US" dirty="0" smtClean="0"/>
              <a:t> = </a:t>
            </a:r>
            <a:r>
              <a:rPr lang="de-DE" altLang="en-US" dirty="0" err="1" smtClean="0"/>
              <a:t>Geometric</a:t>
            </a:r>
            <a:r>
              <a:rPr lang="de-DE" altLang="en-US" dirty="0" smtClean="0"/>
              <a:t> Series</a:t>
            </a:r>
          </a:p>
          <a:p>
            <a:pPr lvl="1"/>
            <a:r>
              <a:rPr lang="de-DE" altLang="en-US" dirty="0" smtClean="0"/>
              <a:t>Lognormal = Lognormal</a:t>
            </a:r>
          </a:p>
          <a:p>
            <a:r>
              <a:rPr lang="de-DE" altLang="en-US" dirty="0" smtClean="0"/>
              <a:t>Statistical </a:t>
            </a:r>
            <a:r>
              <a:rPr lang="de-DE" altLang="en-US" dirty="0" err="1" smtClean="0"/>
              <a:t>models</a:t>
            </a:r>
            <a:r>
              <a:rPr lang="de-DE" altLang="en-US" dirty="0" smtClean="0"/>
              <a:t> (power </a:t>
            </a:r>
            <a:r>
              <a:rPr lang="de-DE" altLang="en-US" dirty="0" err="1" smtClean="0"/>
              <a:t>law</a:t>
            </a:r>
            <a:r>
              <a:rPr lang="de-DE" altLang="en-US" dirty="0" smtClean="0"/>
              <a:t>)</a:t>
            </a:r>
          </a:p>
          <a:p>
            <a:pPr lvl="1"/>
            <a:r>
              <a:rPr lang="de-DE" altLang="en-US" dirty="0" smtClean="0"/>
              <a:t>Zipf = Zipf</a:t>
            </a:r>
          </a:p>
          <a:p>
            <a:pPr lvl="1"/>
            <a:r>
              <a:rPr lang="de-DE" altLang="en-US" dirty="0" smtClean="0"/>
              <a:t>Mandelbrot = Zipf-Mandelbrot</a:t>
            </a:r>
          </a:p>
          <a:p>
            <a:endParaRPr lang="de-DE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87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66762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Exercise: Alpha, Beta, Gamma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023938" y="1289050"/>
            <a:ext cx="3092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 dirty="0"/>
              <a:t>Birds in three British habitats</a:t>
            </a:r>
          </a:p>
        </p:txBody>
      </p:sp>
      <p:graphicFrame>
        <p:nvGraphicFramePr>
          <p:cNvPr id="121942" name="Group 8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419613"/>
              </p:ext>
            </p:extLst>
          </p:nvPr>
        </p:nvGraphicFramePr>
        <p:xfrm>
          <a:off x="457200" y="1981200"/>
          <a:ext cx="8229600" cy="4459285"/>
        </p:xfrm>
        <a:graphic>
          <a:graphicData uri="http://schemas.openxmlformats.org/drawingml/2006/table">
            <a:tbl>
              <a:tblPr/>
              <a:tblGrid>
                <a:gridCol w="16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87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Species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Wood</a:t>
                      </a:r>
                      <a:endParaRPr kumimoji="0" 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Hedge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Open field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E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J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K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6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X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3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47749"/>
          </a:xfrm>
        </p:spPr>
        <p:txBody>
          <a:bodyPr/>
          <a:lstStyle/>
          <a:p>
            <a:r>
              <a:rPr lang="en-US" dirty="0" smtClean="0"/>
              <a:t>Alpha Diversity Trend Through RADs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412875"/>
            <a:ext cx="8229600" cy="1303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Proportion of complex communities „suddenly“ rising after P/T boundary</a:t>
            </a:r>
            <a:endParaRPr lang="en-US" dirty="0"/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2208783" y="2300566"/>
            <a:ext cx="6611937" cy="4175125"/>
            <a:chOff x="1385" y="905"/>
            <a:chExt cx="4165" cy="2630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1385" y="3341"/>
              <a:ext cx="132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1400" dirty="0"/>
                <a:t>Wagner et al. (2006, </a:t>
              </a:r>
              <a:r>
                <a:rPr lang="de-DE" altLang="de-DE" sz="1400" dirty="0" smtClean="0"/>
                <a:t>Science)</a:t>
              </a:r>
              <a:endParaRPr lang="de-DE" altLang="de-DE" sz="1400" dirty="0"/>
            </a:p>
          </p:txBody>
        </p:sp>
        <p:pic>
          <p:nvPicPr>
            <p:cNvPr id="13" name="Picture 7" descr="SimpleOverTi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" t="5206" r="4614" b="473"/>
            <a:stretch>
              <a:fillRect/>
            </a:stretch>
          </p:blipFill>
          <p:spPr bwMode="auto">
            <a:xfrm>
              <a:off x="2919" y="905"/>
              <a:ext cx="2631" cy="2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0" y="2636912"/>
            <a:ext cx="4131156" cy="108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457200" y="4653136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Simple = </a:t>
            </a:r>
            <a:r>
              <a:rPr lang="de-DE" b="1" dirty="0" err="1" smtClean="0"/>
              <a:t>Geometric</a:t>
            </a:r>
            <a:r>
              <a:rPr lang="de-DE" b="1" dirty="0" smtClean="0"/>
              <a:t> </a:t>
            </a:r>
            <a:r>
              <a:rPr lang="de-DE" b="1" dirty="0" err="1" smtClean="0"/>
              <a:t>series</a:t>
            </a:r>
            <a:r>
              <a:rPr lang="de-DE" b="1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zero-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multinomial</a:t>
            </a:r>
            <a:endParaRPr lang="de-DE" dirty="0" smtClean="0"/>
          </a:p>
          <a:p>
            <a:r>
              <a:rPr lang="de-DE" dirty="0" err="1" smtClean="0"/>
              <a:t>Complex</a:t>
            </a:r>
            <a:r>
              <a:rPr lang="de-DE" dirty="0" smtClean="0"/>
              <a:t> = </a:t>
            </a:r>
            <a:r>
              <a:rPr lang="de-DE" b="1" dirty="0" smtClean="0"/>
              <a:t>Lognormal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Zipf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79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diversity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746"/>
            <a:ext cx="9144000" cy="22913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6136"/>
            <a:ext cx="9144000" cy="229139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177135" y="6225710"/>
            <a:ext cx="5931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https://methodsblog.com/2015/05/27/beta_diversity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smtClean="0"/>
              <a:t>Beta Diversity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en-US" dirty="0" err="1" smtClean="0"/>
              <a:t>Assessed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indirectly</a:t>
            </a:r>
            <a:endParaRPr lang="de-DE" altLang="en-US" dirty="0" smtClean="0"/>
          </a:p>
          <a:p>
            <a:pPr lvl="1"/>
            <a:r>
              <a:rPr lang="de-DE" altLang="en-US" dirty="0" smtClean="0"/>
              <a:t>Beta = Gamma/</a:t>
            </a:r>
            <a:r>
              <a:rPr lang="de-DE" altLang="en-US" dirty="0" err="1" smtClean="0"/>
              <a:t>mean</a:t>
            </a:r>
            <a:r>
              <a:rPr lang="de-DE" altLang="en-US" dirty="0" smtClean="0"/>
              <a:t>(Alpha)</a:t>
            </a:r>
          </a:p>
          <a:p>
            <a:r>
              <a:rPr lang="de-DE" altLang="en-US" dirty="0" err="1" smtClean="0"/>
              <a:t>Assessed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directly</a:t>
            </a:r>
            <a:endParaRPr lang="de-DE" altLang="en-US" dirty="0" smtClean="0"/>
          </a:p>
          <a:p>
            <a:pPr lvl="1"/>
            <a:r>
              <a:rPr lang="de-DE" altLang="en-US" dirty="0" err="1" smtClean="0"/>
              <a:t>By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dissimilarities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between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communities</a:t>
            </a:r>
            <a:endParaRPr lang="de-DE" altLang="en-US" dirty="0" smtClean="0"/>
          </a:p>
          <a:p>
            <a:pPr lvl="1"/>
            <a:r>
              <a:rPr lang="de-DE" altLang="en-US" dirty="0" err="1" smtClean="0"/>
              <a:t>Use</a:t>
            </a:r>
            <a:r>
              <a:rPr lang="de-DE" altLang="en-US" dirty="0" smtClean="0"/>
              <a:t> a </a:t>
            </a:r>
            <a:r>
              <a:rPr lang="de-DE" altLang="en-US" dirty="0" err="1" smtClean="0"/>
              <a:t>suitable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dissimilarity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metric</a:t>
            </a:r>
            <a:endParaRPr lang="de-DE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15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Similarity Indices to Approach  Beta Diversity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z="3100" dirty="0" err="1" smtClean="0"/>
              <a:t>Jaccard</a:t>
            </a:r>
            <a:r>
              <a:rPr lang="en-US" altLang="de-DE" sz="3100" dirty="0" smtClean="0"/>
              <a:t> Index:   </a:t>
            </a:r>
          </a:p>
          <a:p>
            <a:r>
              <a:rPr lang="en-US" altLang="de-DE" sz="3100" dirty="0" err="1" smtClean="0"/>
              <a:t>S</a:t>
            </a:r>
            <a:r>
              <a:rPr lang="en-US" altLang="de-DE" sz="3100" baseline="-25000" dirty="0" err="1" smtClean="0"/>
              <a:t>j</a:t>
            </a:r>
            <a:r>
              <a:rPr lang="en-US" altLang="de-DE" sz="3100" dirty="0" smtClean="0"/>
              <a:t> = a/(</a:t>
            </a:r>
            <a:r>
              <a:rPr lang="en-US" altLang="de-DE" sz="3100" dirty="0" err="1" smtClean="0"/>
              <a:t>a+b+c</a:t>
            </a:r>
            <a:r>
              <a:rPr lang="en-US" altLang="de-DE" sz="3100" dirty="0" smtClean="0"/>
              <a:t>)</a:t>
            </a:r>
            <a:endParaRPr lang="en-US" altLang="de-DE" sz="2500" dirty="0" smtClean="0"/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de-DE" sz="2000" dirty="0" smtClean="0"/>
              <a:t>a = Number of shared taxa between sampling sites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de-DE" sz="2000" dirty="0" smtClean="0"/>
              <a:t>b = Number of taxa in site A not encountered in site B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de-DE" sz="2000" dirty="0" smtClean="0"/>
              <a:t>c = Number of taxa in site B not encountered in site A</a:t>
            </a:r>
          </a:p>
          <a:p>
            <a:pPr>
              <a:buClr>
                <a:schemeClr val="tx1"/>
              </a:buClr>
            </a:pPr>
            <a:r>
              <a:rPr lang="en-US" altLang="de-DE" sz="2400" dirty="0" err="1" smtClean="0"/>
              <a:t>Jaccard</a:t>
            </a:r>
            <a:r>
              <a:rPr lang="en-US" altLang="de-DE" sz="2400" dirty="0" smtClean="0"/>
              <a:t> Dissimilarity = 1 - </a:t>
            </a:r>
            <a:r>
              <a:rPr lang="en-US" altLang="de-DE" sz="2400" dirty="0" err="1" smtClean="0"/>
              <a:t>S</a:t>
            </a:r>
            <a:r>
              <a:rPr lang="en-US" altLang="de-DE" sz="2400" baseline="-25000" dirty="0" err="1" smtClean="0"/>
              <a:t>j</a:t>
            </a:r>
            <a:endParaRPr lang="en-US" altLang="de-DE" sz="2400" baseline="-25000" dirty="0" smtClean="0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775987" y="4994139"/>
            <a:ext cx="68145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2000" dirty="0">
                <a:latin typeface="+mn-lt"/>
              </a:rPr>
              <a:t>Good for binary data but very sensitive of different sample sizes</a:t>
            </a: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1825625"/>
            <a:ext cx="20161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1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38" y="1960726"/>
            <a:ext cx="5920740" cy="3697857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Nestedness and turnover components of beta diversity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926270" y="6119446"/>
            <a:ext cx="125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Baselga (2010)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2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binary 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Sørensen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pairwise dissimilarity</a:t>
            </a: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(b + c)/(2a + b + c)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relationship with Whittaker’s beta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True turnover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Simpson pairwise dissimilarity</a:t>
            </a: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b,c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)/(a + min(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b,c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Turnover without richness component</a:t>
            </a:r>
          </a:p>
          <a:p>
            <a:r>
              <a:rPr lang="en-US" dirty="0" smtClean="0"/>
              <a:t>Nestedness (Baselga 2010)</a:t>
            </a: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β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Percent similarity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28650" y="3297633"/>
            <a:ext cx="7886700" cy="28793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	I	J		min</a:t>
            </a:r>
          </a:p>
          <a:p>
            <a:pPr marL="0" indent="0">
              <a:buNone/>
            </a:pPr>
            <a:r>
              <a:rPr lang="en-US" dirty="0" smtClean="0"/>
              <a:t>A	50	80		50</a:t>
            </a:r>
          </a:p>
          <a:p>
            <a:pPr marL="0" indent="0">
              <a:buNone/>
            </a:pPr>
            <a:r>
              <a:rPr lang="en-US" dirty="0" smtClean="0"/>
              <a:t>B	20	0		0</a:t>
            </a:r>
          </a:p>
          <a:p>
            <a:pPr marL="0" indent="0">
              <a:buNone/>
            </a:pPr>
            <a:r>
              <a:rPr lang="en-US" dirty="0" smtClean="0"/>
              <a:t>C	30	20		20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b="1" dirty="0" smtClean="0"/>
              <a:t>70%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65448" y="1580546"/>
            <a:ext cx="60697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800" dirty="0" smtClean="0"/>
              <a:t>Percent </a:t>
            </a:r>
            <a:r>
              <a:rPr lang="en-US" altLang="de-DE" sz="2800" dirty="0"/>
              <a:t>similarity: P = </a:t>
            </a:r>
            <a:r>
              <a:rPr lang="en-US" altLang="de-DE" sz="2800" dirty="0">
                <a:cs typeface="Times New Roman" panose="02020603050405020304" pitchFamily="18" charset="0"/>
              </a:rPr>
              <a:t>Σ min(p</a:t>
            </a:r>
            <a:r>
              <a:rPr lang="en-US" altLang="de-DE" sz="2800" baseline="-25000" dirty="0">
                <a:cs typeface="Times New Roman" panose="02020603050405020304" pitchFamily="18" charset="0"/>
              </a:rPr>
              <a:t>i1</a:t>
            </a:r>
            <a:r>
              <a:rPr lang="en-US" altLang="de-DE" sz="2800" dirty="0">
                <a:cs typeface="Times New Roman" panose="02020603050405020304" pitchFamily="18" charset="0"/>
              </a:rPr>
              <a:t>, p</a:t>
            </a:r>
            <a:r>
              <a:rPr lang="en-US" altLang="de-DE" sz="2800" baseline="-25000" dirty="0">
                <a:cs typeface="Times New Roman" panose="02020603050405020304" pitchFamily="18" charset="0"/>
              </a:rPr>
              <a:t>i2</a:t>
            </a:r>
            <a:r>
              <a:rPr lang="en-US" altLang="de-DE" sz="2800" dirty="0">
                <a:cs typeface="Times New Roman" panose="02020603050405020304" pitchFamily="18" charset="0"/>
              </a:rPr>
              <a:t>)</a:t>
            </a:r>
            <a:endParaRPr lang="en-US" altLang="de-DE" sz="2800" dirty="0"/>
          </a:p>
          <a:p>
            <a:r>
              <a:rPr lang="en-US" altLang="de-DE" sz="2000" dirty="0"/>
              <a:t>Simple and very efficient for </a:t>
            </a:r>
            <a:r>
              <a:rPr lang="en-US" altLang="de-DE" sz="2000" b="1" dirty="0"/>
              <a:t>quantitative</a:t>
            </a:r>
            <a:r>
              <a:rPr lang="en-US" altLang="de-DE" sz="2000" dirty="0"/>
              <a:t> data, same as </a:t>
            </a:r>
            <a:r>
              <a:rPr lang="en-US" altLang="de-DE" sz="2000" b="1" dirty="0"/>
              <a:t>Bray-Curtis</a:t>
            </a:r>
            <a:r>
              <a:rPr lang="en-US" altLang="de-DE" sz="2000" dirty="0"/>
              <a:t> for proportional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Exercise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 smtClean="0"/>
              <a:t>Calculate beta diversity of radiolarian faunas?</a:t>
            </a:r>
          </a:p>
          <a:p>
            <a:r>
              <a:rPr lang="en-US" altLang="de-DE" dirty="0" smtClean="0"/>
              <a:t>Start with two samples and then go to entire matrix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971550" y="4508500"/>
            <a:ext cx="28132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de-DE" sz="2400" b="1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b="1" dirty="0" smtClean="0"/>
              <a:t>Script: </a:t>
            </a:r>
            <a:r>
              <a:rPr lang="de-DE" altLang="de-DE" sz="2400" b="1" dirty="0" err="1" smtClean="0"/>
              <a:t>Beta_div.R</a:t>
            </a:r>
            <a:endParaRPr lang="de-DE" alt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0602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Beta </a:t>
            </a:r>
            <a:r>
              <a:rPr lang="de-DE" dirty="0" err="1" smtClean="0"/>
              <a:t>Diversity</a:t>
            </a:r>
            <a:r>
              <a:rPr lang="de-DE" dirty="0" smtClean="0"/>
              <a:t> Through Time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43" y="1964654"/>
            <a:ext cx="56292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915816" y="6525344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Aberhan &amp; Kiessling (2012)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406152" y="2065513"/>
            <a:ext cx="255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Beta = Gamma/</a:t>
            </a:r>
            <a:r>
              <a:rPr lang="de-DE" dirty="0" err="1" smtClean="0"/>
              <a:t>Mean</a:t>
            </a:r>
            <a:r>
              <a:rPr lang="de-DE" dirty="0" smtClean="0"/>
              <a:t> Alpha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152" y="1419182"/>
            <a:ext cx="290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Unweigthed</a:t>
            </a:r>
            <a:r>
              <a:rPr lang="en-US" dirty="0" smtClean="0"/>
              <a:t> by-list subsampling of PBDB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a (dis)similarity matrix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detection</a:t>
            </a:r>
          </a:p>
          <a:p>
            <a:pPr lvl="1"/>
            <a:r>
              <a:rPr lang="en-US" dirty="0" smtClean="0"/>
              <a:t>Explore groups versus gradients over space and time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Cluster analysis</a:t>
            </a:r>
          </a:p>
          <a:p>
            <a:pPr lvl="1"/>
            <a:r>
              <a:rPr lang="en-US" dirty="0" smtClean="0"/>
              <a:t>Non-metric multidimensional scaling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Alpha Diversity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de-DE" smtClean="0"/>
              <a:t>Species richness (Number of species)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de-DE" smtClean="0"/>
              <a:t>Abundance (Number of individuals per species) 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990600" y="3810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de-DE" sz="2400">
              <a:latin typeface="Times New Roman" panose="02020603050405020304" pitchFamily="18" charset="0"/>
            </a:endParaRPr>
          </a:p>
        </p:txBody>
      </p:sp>
      <p:pic>
        <p:nvPicPr>
          <p:cNvPr id="7173" name="Picture 8" descr="rudisten1_0172_768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31" y="2993974"/>
            <a:ext cx="4824413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0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(nested) grouping of data</a:t>
            </a:r>
          </a:p>
          <a:p>
            <a:pPr lvl="1"/>
            <a:r>
              <a:rPr lang="en-US" dirty="0" smtClean="0"/>
              <a:t>Between variables (Q-Mode)</a:t>
            </a:r>
          </a:p>
          <a:p>
            <a:pPr lvl="1"/>
            <a:r>
              <a:rPr lang="en-US" dirty="0" smtClean="0"/>
              <a:t>Between cases (R-Mode)</a:t>
            </a:r>
          </a:p>
          <a:p>
            <a:r>
              <a:rPr lang="en-US" dirty="0" smtClean="0"/>
              <a:t>Paleobiological</a:t>
            </a:r>
          </a:p>
          <a:p>
            <a:pPr lvl="1"/>
            <a:r>
              <a:rPr lang="en-US" dirty="0"/>
              <a:t>Q-Mode: Groups of samples</a:t>
            </a:r>
          </a:p>
          <a:p>
            <a:pPr lvl="1"/>
            <a:r>
              <a:rPr lang="en-US" dirty="0" smtClean="0"/>
              <a:t>R-Mode: Groups of species or higher taxa</a:t>
            </a:r>
          </a:p>
          <a:p>
            <a:r>
              <a:rPr lang="en-US" dirty="0" smtClean="0"/>
              <a:t>Divisive of agglomerative</a:t>
            </a:r>
          </a:p>
          <a:p>
            <a:r>
              <a:rPr lang="en-US" dirty="0" smtClean="0"/>
              <a:t>Fully reproducible</a:t>
            </a:r>
          </a:p>
          <a:p>
            <a:r>
              <a:rPr lang="en-US" dirty="0" smtClean="0"/>
              <a:t>Works with any similarity or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42847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Cluster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27721"/>
            <a:ext cx="7886700" cy="4351338"/>
          </a:xfrm>
        </p:spPr>
        <p:txBody>
          <a:bodyPr/>
          <a:lstStyle/>
          <a:p>
            <a:r>
              <a:rPr lang="en-US" dirty="0" smtClean="0"/>
              <a:t>Similarity/Dissimilarity (or distance) matrix</a:t>
            </a:r>
          </a:p>
          <a:p>
            <a:r>
              <a:rPr lang="en-US" dirty="0" smtClean="0"/>
              <a:t>Agglomeration: Link pairs of objects to form small clusters</a:t>
            </a:r>
          </a:p>
          <a:p>
            <a:r>
              <a:rPr lang="en-US" dirty="0" smtClean="0"/>
              <a:t>Treat small clusters as new objects and repeat procedure until all objects are related</a:t>
            </a:r>
            <a:endParaRPr lang="en-US" dirty="0"/>
          </a:p>
        </p:txBody>
      </p:sp>
      <p:pic>
        <p:nvPicPr>
          <p:cNvPr id="4" name="Picture 2" descr="https://media3.bournemouth.ac.uk/spss/image%20bank/dendrosimpps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05" y="3856203"/>
            <a:ext cx="3669540" cy="250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5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Agglomeration Methods (Selection)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/>
              <a:t>Nearest Neighbor or </a:t>
            </a:r>
            <a:r>
              <a:rPr lang="en-US" b="1" i="1" dirty="0"/>
              <a:t>Single</a:t>
            </a:r>
            <a:r>
              <a:rPr lang="en-US" i="1" dirty="0"/>
              <a:t> Linkage </a:t>
            </a:r>
            <a:r>
              <a:rPr lang="en-US" i="1" dirty="0" smtClean="0"/>
              <a:t>Clustering: </a:t>
            </a:r>
            <a:r>
              <a:rPr lang="en-US" dirty="0"/>
              <a:t>Similarity between </a:t>
            </a:r>
            <a:r>
              <a:rPr lang="en-US" dirty="0" smtClean="0"/>
              <a:t>two clusters </a:t>
            </a:r>
            <a:r>
              <a:rPr lang="en-US" dirty="0"/>
              <a:t>equals the maximum similarity between any two members of </a:t>
            </a:r>
            <a:r>
              <a:rPr lang="en-US" dirty="0" smtClean="0"/>
              <a:t>the clusters</a:t>
            </a:r>
          </a:p>
          <a:p>
            <a:pPr lvl="1"/>
            <a:r>
              <a:rPr lang="en-US" dirty="0" smtClean="0"/>
              <a:t>Tends to produce </a:t>
            </a:r>
            <a:r>
              <a:rPr lang="en-US" dirty="0" smtClean="0"/>
              <a:t>chaining (friends of friends)</a:t>
            </a:r>
            <a:endParaRPr lang="en-US" dirty="0" smtClean="0"/>
          </a:p>
          <a:p>
            <a:r>
              <a:rPr lang="en-US" i="1" dirty="0"/>
              <a:t>Farthest Neighbor or </a:t>
            </a:r>
            <a:r>
              <a:rPr lang="en-US" b="1" i="1" dirty="0"/>
              <a:t>Complete</a:t>
            </a:r>
            <a:r>
              <a:rPr lang="en-US" i="1" dirty="0"/>
              <a:t> Linkage </a:t>
            </a:r>
            <a:r>
              <a:rPr lang="en-US" i="1" dirty="0" smtClean="0"/>
              <a:t>Clustering</a:t>
            </a:r>
            <a:r>
              <a:rPr lang="en-US" dirty="0" smtClean="0"/>
              <a:t>: </a:t>
            </a:r>
            <a:r>
              <a:rPr lang="en-US" dirty="0"/>
              <a:t>Similarity between </a:t>
            </a:r>
            <a:r>
              <a:rPr lang="en-US" dirty="0" smtClean="0"/>
              <a:t>two clusters </a:t>
            </a:r>
            <a:r>
              <a:rPr lang="en-US" dirty="0"/>
              <a:t>equals the minimum similarity between any two members of </a:t>
            </a:r>
            <a:r>
              <a:rPr lang="en-US" dirty="0" smtClean="0"/>
              <a:t>the clusters</a:t>
            </a:r>
            <a:endParaRPr lang="en-US" dirty="0"/>
          </a:p>
          <a:p>
            <a:pPr lvl="1"/>
            <a:r>
              <a:rPr lang="en-US" dirty="0" smtClean="0"/>
              <a:t>Tends to produce clear groups, even if similarity between members is </a:t>
            </a:r>
            <a:r>
              <a:rPr lang="en-US" dirty="0" smtClean="0"/>
              <a:t>great</a:t>
            </a:r>
          </a:p>
          <a:p>
            <a:pPr lvl="1"/>
            <a:r>
              <a:rPr lang="en-US" dirty="0" smtClean="0"/>
              <a:t>Default method in R function </a:t>
            </a:r>
            <a:r>
              <a:rPr lang="en-US" dirty="0" err="1" smtClean="0"/>
              <a:t>hclust</a:t>
            </a:r>
            <a:r>
              <a:rPr lang="en-US" dirty="0" smtClean="0"/>
              <a:t>()</a:t>
            </a:r>
            <a:endParaRPr lang="en-US" dirty="0" smtClean="0"/>
          </a:p>
          <a:p>
            <a:r>
              <a:rPr lang="en-US" sz="2800" i="1" dirty="0"/>
              <a:t>Unweighted Group </a:t>
            </a:r>
            <a:r>
              <a:rPr lang="en-US" sz="2800" b="1" i="1" dirty="0"/>
              <a:t>Average</a:t>
            </a:r>
            <a:r>
              <a:rPr lang="en-US" sz="2800" i="1" dirty="0"/>
              <a:t> or Unweighted Pair Group Method </a:t>
            </a:r>
            <a:r>
              <a:rPr lang="en-US" sz="2800" i="1" dirty="0" smtClean="0"/>
              <a:t>with Arithmetic Averaging: </a:t>
            </a:r>
            <a:r>
              <a:rPr lang="en-US" dirty="0"/>
              <a:t>Similarity between two clusters equals </a:t>
            </a:r>
            <a:r>
              <a:rPr lang="en-US" dirty="0" smtClean="0"/>
              <a:t>the mean </a:t>
            </a:r>
            <a:r>
              <a:rPr lang="en-US" dirty="0"/>
              <a:t>similarity between all possible pair-group </a:t>
            </a:r>
            <a:r>
              <a:rPr lang="en-US" dirty="0" smtClean="0"/>
              <a:t>combinations</a:t>
            </a:r>
          </a:p>
          <a:p>
            <a:pPr lvl="1"/>
            <a:r>
              <a:rPr lang="en-US" dirty="0" smtClean="0"/>
              <a:t>Intermediate between single and complete. Most commonly used in paleoecology</a:t>
            </a:r>
          </a:p>
          <a:p>
            <a:r>
              <a:rPr lang="en-US" sz="2800" i="1" dirty="0"/>
              <a:t>Centroid Clustering or Unweighted Pair Group Method with </a:t>
            </a:r>
            <a:r>
              <a:rPr lang="en-US" sz="2800" i="1" dirty="0" smtClean="0"/>
              <a:t>Centroid Averaging: </a:t>
            </a:r>
            <a:r>
              <a:rPr lang="en-US" dirty="0"/>
              <a:t>Similarity between two clusters equals their </a:t>
            </a:r>
            <a:r>
              <a:rPr lang="en-US" dirty="0" smtClean="0"/>
              <a:t>similarities as </a:t>
            </a:r>
            <a:r>
              <a:rPr lang="en-US" dirty="0"/>
              <a:t>composite </a:t>
            </a:r>
            <a:r>
              <a:rPr lang="en-US" dirty="0" smtClean="0"/>
              <a:t>objects</a:t>
            </a:r>
          </a:p>
          <a:p>
            <a:r>
              <a:rPr lang="en-US" sz="2900" b="1" i="1" dirty="0"/>
              <a:t>Ward</a:t>
            </a:r>
            <a:r>
              <a:rPr lang="en-US" sz="2900" i="1" dirty="0"/>
              <a:t>’s </a:t>
            </a:r>
            <a:r>
              <a:rPr lang="en-US" sz="2900" i="1" dirty="0" smtClean="0"/>
              <a:t>Method: </a:t>
            </a:r>
            <a:r>
              <a:rPr lang="en-US" sz="2900" dirty="0"/>
              <a:t>O</a:t>
            </a:r>
            <a:r>
              <a:rPr lang="en-US" sz="2900" dirty="0" smtClean="0"/>
              <a:t>bjects </a:t>
            </a:r>
            <a:r>
              <a:rPr lang="en-US" sz="2900" dirty="0"/>
              <a:t>are grouped that minimize the </a:t>
            </a:r>
            <a:r>
              <a:rPr lang="en-US" sz="2900" dirty="0" smtClean="0"/>
              <a:t>variance of </a:t>
            </a:r>
            <a:r>
              <a:rPr lang="en-US" sz="2900" dirty="0"/>
              <a:t>the similarities between all member objects within a </a:t>
            </a:r>
            <a:r>
              <a:rPr lang="en-US" sz="2900" dirty="0" smtClean="0"/>
              <a:t>cluster</a:t>
            </a:r>
          </a:p>
          <a:p>
            <a:pPr lvl="1"/>
            <a:r>
              <a:rPr lang="en-US" sz="2500" dirty="0" smtClean="0"/>
              <a:t>Recommended method</a:t>
            </a:r>
          </a:p>
          <a:p>
            <a:pPr lvl="1"/>
            <a:r>
              <a:rPr lang="en-US" sz="2500" dirty="0" err="1" smtClean="0"/>
              <a:t>ward.D</a:t>
            </a:r>
            <a:r>
              <a:rPr lang="en-US" sz="2500" dirty="0" smtClean="0"/>
              <a:t> or ward.D2 in R</a:t>
            </a:r>
          </a:p>
          <a:p>
            <a:pPr lvl="1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320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Find the biogeographic structure in Late Jurassic-earliest Cretaceous radiolarian samples collected from</a:t>
            </a:r>
          </a:p>
          <a:p>
            <a:pPr lvl="1"/>
            <a:r>
              <a:rPr lang="en-US" dirty="0" smtClean="0"/>
              <a:t>Antarctica (K, GD, LG)</a:t>
            </a:r>
          </a:p>
          <a:p>
            <a:pPr lvl="1"/>
            <a:r>
              <a:rPr lang="en-US" dirty="0" smtClean="0"/>
              <a:t>The Alps (AM, Bu, PS, </a:t>
            </a:r>
            <a:r>
              <a:rPr lang="en-US" dirty="0" err="1" smtClean="0"/>
              <a:t>Sc</a:t>
            </a:r>
            <a:r>
              <a:rPr lang="en-US" dirty="0" smtClean="0"/>
              <a:t>, </a:t>
            </a:r>
            <a:r>
              <a:rPr lang="en-US" dirty="0" err="1" smtClean="0"/>
              <a:t>Sg</a:t>
            </a:r>
            <a:r>
              <a:rPr lang="en-US" dirty="0" smtClean="0"/>
              <a:t>, Stg)</a:t>
            </a:r>
          </a:p>
          <a:p>
            <a:pPr lvl="1"/>
            <a:r>
              <a:rPr lang="en-US" dirty="0" smtClean="0"/>
              <a:t>Oman (JB, JH, Na)</a:t>
            </a:r>
          </a:p>
          <a:p>
            <a:pPr lvl="1"/>
            <a:r>
              <a:rPr lang="en-US" dirty="0" smtClean="0"/>
              <a:t>Philippines (R)</a:t>
            </a:r>
          </a:p>
          <a:p>
            <a:r>
              <a:rPr lang="en-US" dirty="0" smtClean="0"/>
              <a:t>Biogeographic vs. stratigraphic signal?</a:t>
            </a:r>
          </a:p>
          <a:p>
            <a:pPr lvl="1"/>
            <a:r>
              <a:rPr lang="en-US" dirty="0" smtClean="0"/>
              <a:t>Alps: Callovian to early Tithonian</a:t>
            </a:r>
          </a:p>
          <a:p>
            <a:pPr lvl="1"/>
            <a:r>
              <a:rPr lang="en-US" dirty="0" smtClean="0"/>
              <a:t>Oman: Berriasian-Valanginian</a:t>
            </a:r>
          </a:p>
          <a:p>
            <a:pPr lvl="1"/>
            <a:r>
              <a:rPr lang="en-US" dirty="0" smtClean="0"/>
              <a:t>Antarctica: Kimmeridgian-Berriasian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62074"/>
            <a:ext cx="7432616" cy="444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016675" y="729651"/>
            <a:ext cx="719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Reconstructed Radiolarian Provinces in the Tithonian</a:t>
            </a:r>
            <a:endParaRPr lang="en-US" sz="24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2411760" y="6381328"/>
            <a:ext cx="2556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Kiessling (1999, Micropaleontology)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66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r="36812" b="32149"/>
          <a:stretch/>
        </p:blipFill>
        <p:spPr>
          <a:xfrm>
            <a:off x="1215623" y="573719"/>
            <a:ext cx="6343693" cy="58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Complementary to clustering but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better representation of larger distances</a:t>
            </a:r>
          </a:p>
          <a:p>
            <a:pPr lvl="1"/>
            <a:r>
              <a:rPr lang="en-US" dirty="0" smtClean="0"/>
              <a:t>Objects </a:t>
            </a:r>
            <a:r>
              <a:rPr lang="en-US" dirty="0"/>
              <a:t>arranged on continuous axes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forced hierarchical structure</a:t>
            </a:r>
          </a:p>
          <a:p>
            <a:pPr lvl="1"/>
            <a:r>
              <a:rPr lang="en-US" dirty="0" smtClean="0"/>
              <a:t>Shapes of </a:t>
            </a:r>
            <a:r>
              <a:rPr lang="en-US" dirty="0"/>
              <a:t>clusters can be </a:t>
            </a:r>
            <a:r>
              <a:rPr lang="en-US" dirty="0" smtClean="0"/>
              <a:t>seen (if real)</a:t>
            </a:r>
            <a:endParaRPr lang="en-US" dirty="0"/>
          </a:p>
          <a:p>
            <a:pPr lvl="1"/>
            <a:r>
              <a:rPr lang="en-US" dirty="0" smtClean="0"/>
              <a:t>Gradients </a:t>
            </a:r>
            <a:r>
              <a:rPr lang="en-US" dirty="0"/>
              <a:t>can be </a:t>
            </a:r>
            <a:r>
              <a:rPr lang="en-US" dirty="0" smtClean="0"/>
              <a:t>seen (if real)</a:t>
            </a:r>
            <a:endParaRPr lang="en-US" dirty="0"/>
          </a:p>
          <a:p>
            <a:r>
              <a:rPr lang="en-US" dirty="0" smtClean="0"/>
              <a:t>Explorative rather than for hypothesis testing</a:t>
            </a:r>
          </a:p>
          <a:p>
            <a:pPr lvl="1"/>
            <a:r>
              <a:rPr lang="en-US" dirty="0"/>
              <a:t>Principal </a:t>
            </a:r>
            <a:r>
              <a:rPr lang="en-US" dirty="0" smtClean="0"/>
              <a:t>Component and Factor Analysis</a:t>
            </a:r>
            <a:endParaRPr lang="en-US" dirty="0" smtClean="0"/>
          </a:p>
          <a:p>
            <a:pPr lvl="1"/>
            <a:r>
              <a:rPr lang="en-US" dirty="0" smtClean="0"/>
              <a:t>(Detrended) Correspondence </a:t>
            </a:r>
            <a:r>
              <a:rPr lang="en-US" dirty="0"/>
              <a:t>Analysis</a:t>
            </a:r>
          </a:p>
          <a:p>
            <a:pPr lvl="1"/>
            <a:r>
              <a:rPr lang="en-US" b="1" dirty="0" smtClean="0"/>
              <a:t>Multidimensional </a:t>
            </a:r>
            <a:r>
              <a:rPr lang="en-US" b="1" dirty="0" smtClean="0"/>
              <a:t>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Component Analysis (PCA)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Orthogonal transformation of several potentially correlated variables into a (reduced) set of uncorrelated </a:t>
            </a:r>
            <a:r>
              <a:rPr lang="en-US" dirty="0" smtClean="0"/>
              <a:t>variables, </a:t>
            </a:r>
            <a:r>
              <a:rPr lang="en-US" dirty="0" smtClean="0"/>
              <a:t>the principal components (PCs)</a:t>
            </a:r>
          </a:p>
          <a:p>
            <a:r>
              <a:rPr lang="en-US" dirty="0" smtClean="0"/>
              <a:t>Number of PCs is ideally much less than original set of variables</a:t>
            </a:r>
          </a:p>
          <a:p>
            <a:r>
              <a:rPr lang="en-US" dirty="0" smtClean="0"/>
              <a:t>PCs extracted in successive form such that each explains the maximum (remaining) variance of the whole dataset</a:t>
            </a:r>
          </a:p>
          <a:p>
            <a:r>
              <a:rPr lang="en-US" b="1" dirty="0" smtClean="0"/>
              <a:t>Factor analysis </a:t>
            </a:r>
            <a:r>
              <a:rPr lang="en-US" dirty="0" smtClean="0"/>
              <a:t>is a specific case of PCA</a:t>
            </a:r>
          </a:p>
          <a:p>
            <a:r>
              <a:rPr lang="en-US" dirty="0" smtClean="0"/>
              <a:t>PCA most commonly applied in morphometrics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Example</a:t>
            </a:r>
            <a:endParaRPr lang="en-US" altLang="de-D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04838"/>
          </a:xfrm>
        </p:spPr>
        <p:txBody>
          <a:bodyPr>
            <a:normAutofit/>
          </a:bodyPr>
          <a:lstStyle/>
          <a:p>
            <a:r>
              <a:rPr lang="en-US" altLang="de-DE" dirty="0" smtClean="0"/>
              <a:t>Length and width of shark teeth in a species</a:t>
            </a:r>
            <a:endParaRPr lang="en-US" altLang="de-DE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5248275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580063" y="2492375"/>
            <a:ext cx="3313112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de-DE" dirty="0" smtClean="0"/>
              <a:t>Values well correlated but high variance</a:t>
            </a:r>
          </a:p>
          <a:p>
            <a:pPr>
              <a:spcBef>
                <a:spcPct val="50000"/>
              </a:spcBef>
            </a:pPr>
            <a:r>
              <a:rPr lang="en-US" altLang="de-DE" dirty="0" smtClean="0"/>
              <a:t>Rotate coordinate system to achieve the minimum variance</a:t>
            </a:r>
          </a:p>
          <a:p>
            <a:pPr>
              <a:spcBef>
                <a:spcPct val="50000"/>
              </a:spcBef>
            </a:pPr>
            <a:r>
              <a:rPr lang="en-US" altLang="de-DE" dirty="0" smtClean="0"/>
              <a:t>Interpretation of new axes (PCs): </a:t>
            </a:r>
          </a:p>
          <a:p>
            <a:pPr>
              <a:spcBef>
                <a:spcPct val="50000"/>
              </a:spcBef>
            </a:pPr>
            <a:r>
              <a:rPr lang="en-US" altLang="de-DE" dirty="0" smtClean="0"/>
              <a:t>Axis 1: Size, Axis 2: Width-Length ratio</a:t>
            </a:r>
            <a:endParaRPr lang="en-US" altLang="de-DE" dirty="0"/>
          </a:p>
        </p:txBody>
      </p:sp>
      <p:sp>
        <p:nvSpPr>
          <p:cNvPr id="3" name="Rechteck 2"/>
          <p:cNvSpPr/>
          <p:nvPr/>
        </p:nvSpPr>
        <p:spPr>
          <a:xfrm>
            <a:off x="5577994" y="4295637"/>
            <a:ext cx="3313112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13488" y="854830"/>
            <a:ext cx="5210175" cy="5078730"/>
          </a:xfrm>
          <a:custGeom>
            <a:avLst/>
            <a:gdLst/>
            <a:ahLst/>
            <a:cxnLst/>
            <a:rect l="l" t="t" r="r" b="b"/>
            <a:pathLst>
              <a:path w="5210175" h="5078730">
                <a:moveTo>
                  <a:pt x="0" y="5078199"/>
                </a:moveTo>
                <a:lnTo>
                  <a:pt x="5209758" y="5078199"/>
                </a:lnTo>
                <a:lnTo>
                  <a:pt x="5209758" y="0"/>
                </a:lnTo>
                <a:lnTo>
                  <a:pt x="0" y="0"/>
                </a:lnTo>
                <a:lnTo>
                  <a:pt x="0" y="507819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596" y="5296280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596" y="4664793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596" y="4028043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96" y="3396564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596" y="2759810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596" y="2123067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596" y="1491580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5596" y="854830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1775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0071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8364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6652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4943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3239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3480" y="854830"/>
            <a:ext cx="0" cy="5136515"/>
          </a:xfrm>
          <a:custGeom>
            <a:avLst/>
            <a:gdLst/>
            <a:ahLst/>
            <a:cxnLst/>
            <a:rect l="l" t="t" r="r" b="b"/>
            <a:pathLst>
              <a:path h="5136515">
                <a:moveTo>
                  <a:pt x="0" y="0"/>
                </a:moveTo>
                <a:lnTo>
                  <a:pt x="0" y="51360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5596" y="5933029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60">
                <a:moveTo>
                  <a:pt x="0" y="0"/>
                </a:moveTo>
                <a:lnTo>
                  <a:pt x="526764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282" y="565421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3" y="0"/>
                </a:moveTo>
                <a:lnTo>
                  <a:pt x="24358" y="2515"/>
                </a:lnTo>
                <a:lnTo>
                  <a:pt x="12279" y="9532"/>
                </a:lnTo>
                <a:lnTo>
                  <a:pt x="3898" y="20049"/>
                </a:lnTo>
                <a:lnTo>
                  <a:pt x="0" y="33064"/>
                </a:lnTo>
                <a:lnTo>
                  <a:pt x="2400" y="48395"/>
                </a:lnTo>
                <a:lnTo>
                  <a:pt x="9211" y="60665"/>
                </a:lnTo>
                <a:lnTo>
                  <a:pt x="19467" y="69192"/>
                </a:lnTo>
                <a:lnTo>
                  <a:pt x="32202" y="73299"/>
                </a:lnTo>
                <a:lnTo>
                  <a:pt x="36652" y="73569"/>
                </a:lnTo>
                <a:lnTo>
                  <a:pt x="50637" y="70804"/>
                </a:lnTo>
                <a:lnTo>
                  <a:pt x="62174" y="63251"/>
                </a:lnTo>
                <a:lnTo>
                  <a:pt x="70151" y="52023"/>
                </a:lnTo>
                <a:lnTo>
                  <a:pt x="73453" y="38234"/>
                </a:lnTo>
                <a:lnTo>
                  <a:pt x="70814" y="23676"/>
                </a:lnTo>
                <a:lnTo>
                  <a:pt x="63551" y="11835"/>
                </a:lnTo>
                <a:lnTo>
                  <a:pt x="52715" y="3635"/>
                </a:lnTo>
                <a:lnTo>
                  <a:pt x="3935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1395" y="2801293"/>
            <a:ext cx="3708484" cy="2995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34070" y="582261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9" y="0"/>
                </a:moveTo>
                <a:lnTo>
                  <a:pt x="24357" y="2515"/>
                </a:lnTo>
                <a:lnTo>
                  <a:pt x="12278" y="9532"/>
                </a:lnTo>
                <a:lnTo>
                  <a:pt x="3898" y="20050"/>
                </a:lnTo>
                <a:lnTo>
                  <a:pt x="0" y="33067"/>
                </a:lnTo>
                <a:lnTo>
                  <a:pt x="2400" y="48397"/>
                </a:lnTo>
                <a:lnTo>
                  <a:pt x="9213" y="60666"/>
                </a:lnTo>
                <a:lnTo>
                  <a:pt x="19470" y="69193"/>
                </a:lnTo>
                <a:lnTo>
                  <a:pt x="32205" y="73298"/>
                </a:lnTo>
                <a:lnTo>
                  <a:pt x="36650" y="73567"/>
                </a:lnTo>
                <a:lnTo>
                  <a:pt x="50635" y="70802"/>
                </a:lnTo>
                <a:lnTo>
                  <a:pt x="62173" y="63249"/>
                </a:lnTo>
                <a:lnTo>
                  <a:pt x="70149" y="52021"/>
                </a:lnTo>
                <a:lnTo>
                  <a:pt x="73451" y="38233"/>
                </a:lnTo>
                <a:lnTo>
                  <a:pt x="70811" y="23675"/>
                </a:lnTo>
                <a:lnTo>
                  <a:pt x="63548" y="11834"/>
                </a:lnTo>
                <a:lnTo>
                  <a:pt x="52712" y="3635"/>
                </a:lnTo>
                <a:lnTo>
                  <a:pt x="3934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1008" y="216000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1" y="0"/>
                </a:moveTo>
                <a:lnTo>
                  <a:pt x="24357" y="2515"/>
                </a:lnTo>
                <a:lnTo>
                  <a:pt x="12278" y="9532"/>
                </a:lnTo>
                <a:lnTo>
                  <a:pt x="3897" y="20049"/>
                </a:lnTo>
                <a:lnTo>
                  <a:pt x="0" y="33065"/>
                </a:lnTo>
                <a:lnTo>
                  <a:pt x="2401" y="48395"/>
                </a:lnTo>
                <a:lnTo>
                  <a:pt x="9213" y="60663"/>
                </a:lnTo>
                <a:lnTo>
                  <a:pt x="19471" y="69190"/>
                </a:lnTo>
                <a:lnTo>
                  <a:pt x="32207" y="73295"/>
                </a:lnTo>
                <a:lnTo>
                  <a:pt x="36648" y="73563"/>
                </a:lnTo>
                <a:lnTo>
                  <a:pt x="50636" y="70799"/>
                </a:lnTo>
                <a:lnTo>
                  <a:pt x="62174" y="63246"/>
                </a:lnTo>
                <a:lnTo>
                  <a:pt x="70151" y="52019"/>
                </a:lnTo>
                <a:lnTo>
                  <a:pt x="73453" y="38232"/>
                </a:lnTo>
                <a:lnTo>
                  <a:pt x="70814" y="23675"/>
                </a:lnTo>
                <a:lnTo>
                  <a:pt x="63551" y="11835"/>
                </a:lnTo>
                <a:lnTo>
                  <a:pt x="52714" y="3635"/>
                </a:lnTo>
                <a:lnTo>
                  <a:pt x="3935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9378" y="266519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0" y="0"/>
                </a:moveTo>
                <a:lnTo>
                  <a:pt x="24357" y="2515"/>
                </a:lnTo>
                <a:lnTo>
                  <a:pt x="12277" y="9532"/>
                </a:lnTo>
                <a:lnTo>
                  <a:pt x="3897" y="20050"/>
                </a:lnTo>
                <a:lnTo>
                  <a:pt x="0" y="33066"/>
                </a:lnTo>
                <a:lnTo>
                  <a:pt x="2401" y="48397"/>
                </a:lnTo>
                <a:lnTo>
                  <a:pt x="9213" y="60666"/>
                </a:lnTo>
                <a:lnTo>
                  <a:pt x="19470" y="69193"/>
                </a:lnTo>
                <a:lnTo>
                  <a:pt x="32205" y="73298"/>
                </a:lnTo>
                <a:lnTo>
                  <a:pt x="36649" y="73567"/>
                </a:lnTo>
                <a:lnTo>
                  <a:pt x="50634" y="70802"/>
                </a:lnTo>
                <a:lnTo>
                  <a:pt x="62172" y="63250"/>
                </a:lnTo>
                <a:lnTo>
                  <a:pt x="70148" y="52022"/>
                </a:lnTo>
                <a:lnTo>
                  <a:pt x="73451" y="38234"/>
                </a:lnTo>
                <a:lnTo>
                  <a:pt x="70811" y="23676"/>
                </a:lnTo>
                <a:lnTo>
                  <a:pt x="63549" y="11835"/>
                </a:lnTo>
                <a:lnTo>
                  <a:pt x="52712" y="3635"/>
                </a:lnTo>
                <a:lnTo>
                  <a:pt x="3935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14169" y="2359253"/>
            <a:ext cx="677360" cy="359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02615" y="187057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6" y="0"/>
                </a:moveTo>
                <a:lnTo>
                  <a:pt x="24354" y="2515"/>
                </a:lnTo>
                <a:lnTo>
                  <a:pt x="12276" y="9534"/>
                </a:lnTo>
                <a:lnTo>
                  <a:pt x="3896" y="20052"/>
                </a:lnTo>
                <a:lnTo>
                  <a:pt x="0" y="33070"/>
                </a:lnTo>
                <a:lnTo>
                  <a:pt x="2401" y="48398"/>
                </a:lnTo>
                <a:lnTo>
                  <a:pt x="9215" y="60665"/>
                </a:lnTo>
                <a:lnTo>
                  <a:pt x="19474" y="69191"/>
                </a:lnTo>
                <a:lnTo>
                  <a:pt x="32211" y="73296"/>
                </a:lnTo>
                <a:lnTo>
                  <a:pt x="36649" y="73564"/>
                </a:lnTo>
                <a:lnTo>
                  <a:pt x="50636" y="70799"/>
                </a:lnTo>
                <a:lnTo>
                  <a:pt x="62174" y="63245"/>
                </a:lnTo>
                <a:lnTo>
                  <a:pt x="70149" y="52018"/>
                </a:lnTo>
                <a:lnTo>
                  <a:pt x="73450" y="38230"/>
                </a:lnTo>
                <a:lnTo>
                  <a:pt x="70811" y="23673"/>
                </a:lnTo>
                <a:lnTo>
                  <a:pt x="63548" y="11833"/>
                </a:lnTo>
                <a:lnTo>
                  <a:pt x="52711" y="3634"/>
                </a:lnTo>
                <a:lnTo>
                  <a:pt x="3934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0089" y="242312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6" y="0"/>
                </a:moveTo>
                <a:lnTo>
                  <a:pt x="24360" y="2514"/>
                </a:lnTo>
                <a:lnTo>
                  <a:pt x="12280" y="9530"/>
                </a:lnTo>
                <a:lnTo>
                  <a:pt x="3898" y="20046"/>
                </a:lnTo>
                <a:lnTo>
                  <a:pt x="0" y="33061"/>
                </a:lnTo>
                <a:lnTo>
                  <a:pt x="2400" y="48394"/>
                </a:lnTo>
                <a:lnTo>
                  <a:pt x="9211" y="60664"/>
                </a:lnTo>
                <a:lnTo>
                  <a:pt x="19466" y="69192"/>
                </a:lnTo>
                <a:lnTo>
                  <a:pt x="32200" y="73299"/>
                </a:lnTo>
                <a:lnTo>
                  <a:pt x="36649" y="73568"/>
                </a:lnTo>
                <a:lnTo>
                  <a:pt x="50636" y="70804"/>
                </a:lnTo>
                <a:lnTo>
                  <a:pt x="62174" y="63251"/>
                </a:lnTo>
                <a:lnTo>
                  <a:pt x="70151" y="52025"/>
                </a:lnTo>
                <a:lnTo>
                  <a:pt x="73454" y="38237"/>
                </a:lnTo>
                <a:lnTo>
                  <a:pt x="70815" y="23678"/>
                </a:lnTo>
                <a:lnTo>
                  <a:pt x="63553" y="11837"/>
                </a:lnTo>
                <a:lnTo>
                  <a:pt x="52718" y="3636"/>
                </a:lnTo>
                <a:lnTo>
                  <a:pt x="393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44713" y="204422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9" y="0"/>
                </a:moveTo>
                <a:lnTo>
                  <a:pt x="24357" y="2515"/>
                </a:lnTo>
                <a:lnTo>
                  <a:pt x="12278" y="9532"/>
                </a:lnTo>
                <a:lnTo>
                  <a:pt x="3898" y="20050"/>
                </a:lnTo>
                <a:lnTo>
                  <a:pt x="0" y="33068"/>
                </a:lnTo>
                <a:lnTo>
                  <a:pt x="2400" y="48398"/>
                </a:lnTo>
                <a:lnTo>
                  <a:pt x="9213" y="60667"/>
                </a:lnTo>
                <a:lnTo>
                  <a:pt x="19469" y="69194"/>
                </a:lnTo>
                <a:lnTo>
                  <a:pt x="32204" y="73300"/>
                </a:lnTo>
                <a:lnTo>
                  <a:pt x="36648" y="73569"/>
                </a:lnTo>
                <a:lnTo>
                  <a:pt x="50634" y="70803"/>
                </a:lnTo>
                <a:lnTo>
                  <a:pt x="62172" y="63250"/>
                </a:lnTo>
                <a:lnTo>
                  <a:pt x="70148" y="52023"/>
                </a:lnTo>
                <a:lnTo>
                  <a:pt x="73449" y="38234"/>
                </a:lnTo>
                <a:lnTo>
                  <a:pt x="70810" y="23676"/>
                </a:lnTo>
                <a:lnTo>
                  <a:pt x="63547" y="11835"/>
                </a:lnTo>
                <a:lnTo>
                  <a:pt x="52711" y="3635"/>
                </a:lnTo>
                <a:lnTo>
                  <a:pt x="3934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5208" y="208633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2" y="0"/>
                </a:moveTo>
                <a:lnTo>
                  <a:pt x="24358" y="2515"/>
                </a:lnTo>
                <a:lnTo>
                  <a:pt x="12278" y="9532"/>
                </a:lnTo>
                <a:lnTo>
                  <a:pt x="3897" y="20049"/>
                </a:lnTo>
                <a:lnTo>
                  <a:pt x="0" y="33064"/>
                </a:lnTo>
                <a:lnTo>
                  <a:pt x="2401" y="48394"/>
                </a:lnTo>
                <a:lnTo>
                  <a:pt x="9213" y="60662"/>
                </a:lnTo>
                <a:lnTo>
                  <a:pt x="19470" y="69189"/>
                </a:lnTo>
                <a:lnTo>
                  <a:pt x="32206" y="73295"/>
                </a:lnTo>
                <a:lnTo>
                  <a:pt x="36650" y="73563"/>
                </a:lnTo>
                <a:lnTo>
                  <a:pt x="50637" y="70799"/>
                </a:lnTo>
                <a:lnTo>
                  <a:pt x="62175" y="63246"/>
                </a:lnTo>
                <a:lnTo>
                  <a:pt x="70152" y="52019"/>
                </a:lnTo>
                <a:lnTo>
                  <a:pt x="73454" y="38232"/>
                </a:lnTo>
                <a:lnTo>
                  <a:pt x="70815" y="23675"/>
                </a:lnTo>
                <a:lnTo>
                  <a:pt x="63553" y="11835"/>
                </a:lnTo>
                <a:lnTo>
                  <a:pt x="52716" y="3635"/>
                </a:lnTo>
                <a:lnTo>
                  <a:pt x="3935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2673" y="199161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7" y="0"/>
                </a:moveTo>
                <a:lnTo>
                  <a:pt x="24353" y="2515"/>
                </a:lnTo>
                <a:lnTo>
                  <a:pt x="12275" y="9533"/>
                </a:lnTo>
                <a:lnTo>
                  <a:pt x="3896" y="20052"/>
                </a:lnTo>
                <a:lnTo>
                  <a:pt x="0" y="33070"/>
                </a:lnTo>
                <a:lnTo>
                  <a:pt x="2401" y="48398"/>
                </a:lnTo>
                <a:lnTo>
                  <a:pt x="9213" y="60666"/>
                </a:lnTo>
                <a:lnTo>
                  <a:pt x="19471" y="69192"/>
                </a:lnTo>
                <a:lnTo>
                  <a:pt x="32209" y="73297"/>
                </a:lnTo>
                <a:lnTo>
                  <a:pt x="36649" y="73565"/>
                </a:lnTo>
                <a:lnTo>
                  <a:pt x="50634" y="70800"/>
                </a:lnTo>
                <a:lnTo>
                  <a:pt x="62172" y="63247"/>
                </a:lnTo>
                <a:lnTo>
                  <a:pt x="70149" y="52019"/>
                </a:lnTo>
                <a:lnTo>
                  <a:pt x="73450" y="38231"/>
                </a:lnTo>
                <a:lnTo>
                  <a:pt x="70810" y="23674"/>
                </a:lnTo>
                <a:lnTo>
                  <a:pt x="63547" y="11833"/>
                </a:lnTo>
                <a:lnTo>
                  <a:pt x="52710" y="3634"/>
                </a:lnTo>
                <a:lnTo>
                  <a:pt x="3934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49933" y="151799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39354" y="0"/>
                </a:moveTo>
                <a:lnTo>
                  <a:pt x="24359" y="2514"/>
                </a:lnTo>
                <a:lnTo>
                  <a:pt x="12279" y="9531"/>
                </a:lnTo>
                <a:lnTo>
                  <a:pt x="3898" y="20047"/>
                </a:lnTo>
                <a:lnTo>
                  <a:pt x="0" y="33062"/>
                </a:lnTo>
                <a:lnTo>
                  <a:pt x="2400" y="48395"/>
                </a:lnTo>
                <a:lnTo>
                  <a:pt x="9211" y="60664"/>
                </a:lnTo>
                <a:lnTo>
                  <a:pt x="19467" y="69192"/>
                </a:lnTo>
                <a:lnTo>
                  <a:pt x="32200" y="73299"/>
                </a:lnTo>
                <a:lnTo>
                  <a:pt x="36648" y="73568"/>
                </a:lnTo>
                <a:lnTo>
                  <a:pt x="50634" y="70804"/>
                </a:lnTo>
                <a:lnTo>
                  <a:pt x="62173" y="63251"/>
                </a:lnTo>
                <a:lnTo>
                  <a:pt x="70150" y="52025"/>
                </a:lnTo>
                <a:lnTo>
                  <a:pt x="73453" y="38237"/>
                </a:lnTo>
                <a:lnTo>
                  <a:pt x="70814" y="23678"/>
                </a:lnTo>
                <a:lnTo>
                  <a:pt x="63552" y="11837"/>
                </a:lnTo>
                <a:lnTo>
                  <a:pt x="52716" y="3636"/>
                </a:lnTo>
                <a:lnTo>
                  <a:pt x="3935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44713" y="16969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9" y="0"/>
                </a:moveTo>
                <a:lnTo>
                  <a:pt x="24356" y="2515"/>
                </a:lnTo>
                <a:lnTo>
                  <a:pt x="12277" y="9533"/>
                </a:lnTo>
                <a:lnTo>
                  <a:pt x="3897" y="20050"/>
                </a:lnTo>
                <a:lnTo>
                  <a:pt x="0" y="33067"/>
                </a:lnTo>
                <a:lnTo>
                  <a:pt x="2401" y="48398"/>
                </a:lnTo>
                <a:lnTo>
                  <a:pt x="9213" y="60667"/>
                </a:lnTo>
                <a:lnTo>
                  <a:pt x="19470" y="69194"/>
                </a:lnTo>
                <a:lnTo>
                  <a:pt x="32205" y="73300"/>
                </a:lnTo>
                <a:lnTo>
                  <a:pt x="36649" y="73569"/>
                </a:lnTo>
                <a:lnTo>
                  <a:pt x="50633" y="70804"/>
                </a:lnTo>
                <a:lnTo>
                  <a:pt x="62171" y="63251"/>
                </a:lnTo>
                <a:lnTo>
                  <a:pt x="70147" y="52023"/>
                </a:lnTo>
                <a:lnTo>
                  <a:pt x="73450" y="38234"/>
                </a:lnTo>
                <a:lnTo>
                  <a:pt x="70810" y="23676"/>
                </a:lnTo>
                <a:lnTo>
                  <a:pt x="63548" y="11835"/>
                </a:lnTo>
                <a:lnTo>
                  <a:pt x="52711" y="3635"/>
                </a:lnTo>
                <a:lnTo>
                  <a:pt x="3934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4668" y="200739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0" y="0"/>
                </a:moveTo>
                <a:lnTo>
                  <a:pt x="24357" y="2515"/>
                </a:lnTo>
                <a:lnTo>
                  <a:pt x="12277" y="9532"/>
                </a:lnTo>
                <a:lnTo>
                  <a:pt x="3897" y="20050"/>
                </a:lnTo>
                <a:lnTo>
                  <a:pt x="0" y="33066"/>
                </a:lnTo>
                <a:lnTo>
                  <a:pt x="2400" y="48397"/>
                </a:lnTo>
                <a:lnTo>
                  <a:pt x="9212" y="60666"/>
                </a:lnTo>
                <a:lnTo>
                  <a:pt x="19469" y="69193"/>
                </a:lnTo>
                <a:lnTo>
                  <a:pt x="32204" y="73299"/>
                </a:lnTo>
                <a:lnTo>
                  <a:pt x="36650" y="73569"/>
                </a:lnTo>
                <a:lnTo>
                  <a:pt x="50635" y="70804"/>
                </a:lnTo>
                <a:lnTo>
                  <a:pt x="62172" y="63251"/>
                </a:lnTo>
                <a:lnTo>
                  <a:pt x="70148" y="52023"/>
                </a:lnTo>
                <a:lnTo>
                  <a:pt x="73451" y="38234"/>
                </a:lnTo>
                <a:lnTo>
                  <a:pt x="70811" y="23676"/>
                </a:lnTo>
                <a:lnTo>
                  <a:pt x="63549" y="11835"/>
                </a:lnTo>
                <a:lnTo>
                  <a:pt x="52712" y="3635"/>
                </a:lnTo>
                <a:lnTo>
                  <a:pt x="3935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44699" y="20021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8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69"/>
                </a:lnTo>
                <a:lnTo>
                  <a:pt x="2401" y="48397"/>
                </a:lnTo>
                <a:lnTo>
                  <a:pt x="9214" y="60665"/>
                </a:lnTo>
                <a:lnTo>
                  <a:pt x="19472" y="69191"/>
                </a:lnTo>
                <a:lnTo>
                  <a:pt x="32209" y="73296"/>
                </a:lnTo>
                <a:lnTo>
                  <a:pt x="36650" y="73565"/>
                </a:lnTo>
                <a:lnTo>
                  <a:pt x="50635" y="70800"/>
                </a:lnTo>
                <a:lnTo>
                  <a:pt x="62173" y="63246"/>
                </a:lnTo>
                <a:lnTo>
                  <a:pt x="70150" y="52019"/>
                </a:lnTo>
                <a:lnTo>
                  <a:pt x="73451" y="38231"/>
                </a:lnTo>
                <a:lnTo>
                  <a:pt x="70811" y="23674"/>
                </a:lnTo>
                <a:lnTo>
                  <a:pt x="63548" y="11833"/>
                </a:lnTo>
                <a:lnTo>
                  <a:pt x="52711" y="3634"/>
                </a:lnTo>
                <a:lnTo>
                  <a:pt x="3934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60486" y="134433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39355" y="0"/>
                </a:moveTo>
                <a:lnTo>
                  <a:pt x="24360" y="2514"/>
                </a:lnTo>
                <a:lnTo>
                  <a:pt x="12280" y="9530"/>
                </a:lnTo>
                <a:lnTo>
                  <a:pt x="3899" y="20046"/>
                </a:lnTo>
                <a:lnTo>
                  <a:pt x="0" y="33061"/>
                </a:lnTo>
                <a:lnTo>
                  <a:pt x="2400" y="48394"/>
                </a:lnTo>
                <a:lnTo>
                  <a:pt x="9211" y="60663"/>
                </a:lnTo>
                <a:lnTo>
                  <a:pt x="19467" y="69191"/>
                </a:lnTo>
                <a:lnTo>
                  <a:pt x="32200" y="73298"/>
                </a:lnTo>
                <a:lnTo>
                  <a:pt x="36648" y="73567"/>
                </a:lnTo>
                <a:lnTo>
                  <a:pt x="50635" y="70802"/>
                </a:lnTo>
                <a:lnTo>
                  <a:pt x="62174" y="63250"/>
                </a:lnTo>
                <a:lnTo>
                  <a:pt x="70151" y="52023"/>
                </a:lnTo>
                <a:lnTo>
                  <a:pt x="73454" y="38237"/>
                </a:lnTo>
                <a:lnTo>
                  <a:pt x="70815" y="23678"/>
                </a:lnTo>
                <a:lnTo>
                  <a:pt x="63553" y="11837"/>
                </a:lnTo>
                <a:lnTo>
                  <a:pt x="52718" y="3636"/>
                </a:lnTo>
                <a:lnTo>
                  <a:pt x="3935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7817" y="1933719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4" y="0"/>
                </a:moveTo>
                <a:lnTo>
                  <a:pt x="24359" y="2514"/>
                </a:lnTo>
                <a:lnTo>
                  <a:pt x="12279" y="9531"/>
                </a:lnTo>
                <a:lnTo>
                  <a:pt x="3898" y="20047"/>
                </a:lnTo>
                <a:lnTo>
                  <a:pt x="0" y="33062"/>
                </a:lnTo>
                <a:lnTo>
                  <a:pt x="2400" y="48395"/>
                </a:lnTo>
                <a:lnTo>
                  <a:pt x="9211" y="60664"/>
                </a:lnTo>
                <a:lnTo>
                  <a:pt x="19467" y="69192"/>
                </a:lnTo>
                <a:lnTo>
                  <a:pt x="32200" y="73299"/>
                </a:lnTo>
                <a:lnTo>
                  <a:pt x="36648" y="73568"/>
                </a:lnTo>
                <a:lnTo>
                  <a:pt x="50634" y="70804"/>
                </a:lnTo>
                <a:lnTo>
                  <a:pt x="62173" y="63251"/>
                </a:lnTo>
                <a:lnTo>
                  <a:pt x="70150" y="52025"/>
                </a:lnTo>
                <a:lnTo>
                  <a:pt x="73453" y="38237"/>
                </a:lnTo>
                <a:lnTo>
                  <a:pt x="70814" y="23678"/>
                </a:lnTo>
                <a:lnTo>
                  <a:pt x="63552" y="11837"/>
                </a:lnTo>
                <a:lnTo>
                  <a:pt x="52716" y="3636"/>
                </a:lnTo>
                <a:lnTo>
                  <a:pt x="3935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49933" y="151799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39354" y="0"/>
                </a:moveTo>
                <a:lnTo>
                  <a:pt x="24359" y="2514"/>
                </a:lnTo>
                <a:lnTo>
                  <a:pt x="12279" y="9531"/>
                </a:lnTo>
                <a:lnTo>
                  <a:pt x="3898" y="20047"/>
                </a:lnTo>
                <a:lnTo>
                  <a:pt x="0" y="33062"/>
                </a:lnTo>
                <a:lnTo>
                  <a:pt x="2400" y="48395"/>
                </a:lnTo>
                <a:lnTo>
                  <a:pt x="9211" y="60664"/>
                </a:lnTo>
                <a:lnTo>
                  <a:pt x="19467" y="69192"/>
                </a:lnTo>
                <a:lnTo>
                  <a:pt x="32200" y="73299"/>
                </a:lnTo>
                <a:lnTo>
                  <a:pt x="36648" y="73568"/>
                </a:lnTo>
                <a:lnTo>
                  <a:pt x="50634" y="70804"/>
                </a:lnTo>
                <a:lnTo>
                  <a:pt x="62173" y="63251"/>
                </a:lnTo>
                <a:lnTo>
                  <a:pt x="70150" y="52025"/>
                </a:lnTo>
                <a:lnTo>
                  <a:pt x="73453" y="38237"/>
                </a:lnTo>
                <a:lnTo>
                  <a:pt x="70814" y="23678"/>
                </a:lnTo>
                <a:lnTo>
                  <a:pt x="63552" y="11837"/>
                </a:lnTo>
                <a:lnTo>
                  <a:pt x="52716" y="3636"/>
                </a:lnTo>
                <a:lnTo>
                  <a:pt x="3935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97382" y="208633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8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69"/>
                </a:lnTo>
                <a:lnTo>
                  <a:pt x="2401" y="48397"/>
                </a:lnTo>
                <a:lnTo>
                  <a:pt x="9214" y="60665"/>
                </a:lnTo>
                <a:lnTo>
                  <a:pt x="19473" y="69191"/>
                </a:lnTo>
                <a:lnTo>
                  <a:pt x="32210" y="73295"/>
                </a:lnTo>
                <a:lnTo>
                  <a:pt x="36649" y="73564"/>
                </a:lnTo>
                <a:lnTo>
                  <a:pt x="50635" y="70799"/>
                </a:lnTo>
                <a:lnTo>
                  <a:pt x="62173" y="63246"/>
                </a:lnTo>
                <a:lnTo>
                  <a:pt x="70150" y="52018"/>
                </a:lnTo>
                <a:lnTo>
                  <a:pt x="73451" y="38230"/>
                </a:lnTo>
                <a:lnTo>
                  <a:pt x="70811" y="23674"/>
                </a:lnTo>
                <a:lnTo>
                  <a:pt x="63548" y="11834"/>
                </a:lnTo>
                <a:lnTo>
                  <a:pt x="52711" y="3634"/>
                </a:lnTo>
                <a:lnTo>
                  <a:pt x="3934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97317" y="160745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1" y="0"/>
                </a:moveTo>
                <a:lnTo>
                  <a:pt x="24358" y="2515"/>
                </a:lnTo>
                <a:lnTo>
                  <a:pt x="12279" y="9532"/>
                </a:lnTo>
                <a:lnTo>
                  <a:pt x="3898" y="20050"/>
                </a:lnTo>
                <a:lnTo>
                  <a:pt x="0" y="33066"/>
                </a:lnTo>
                <a:lnTo>
                  <a:pt x="2401" y="48395"/>
                </a:lnTo>
                <a:lnTo>
                  <a:pt x="9213" y="60663"/>
                </a:lnTo>
                <a:lnTo>
                  <a:pt x="19470" y="69190"/>
                </a:lnTo>
                <a:lnTo>
                  <a:pt x="32207" y="73296"/>
                </a:lnTo>
                <a:lnTo>
                  <a:pt x="36653" y="73565"/>
                </a:lnTo>
                <a:lnTo>
                  <a:pt x="50639" y="70800"/>
                </a:lnTo>
                <a:lnTo>
                  <a:pt x="62177" y="63247"/>
                </a:lnTo>
                <a:lnTo>
                  <a:pt x="70153" y="52019"/>
                </a:lnTo>
                <a:lnTo>
                  <a:pt x="73455" y="38231"/>
                </a:lnTo>
                <a:lnTo>
                  <a:pt x="70815" y="23674"/>
                </a:lnTo>
                <a:lnTo>
                  <a:pt x="63552" y="11833"/>
                </a:lnTo>
                <a:lnTo>
                  <a:pt x="52714" y="3634"/>
                </a:lnTo>
                <a:lnTo>
                  <a:pt x="3935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65807" y="215474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2" y="0"/>
                </a:moveTo>
                <a:lnTo>
                  <a:pt x="24358" y="2515"/>
                </a:lnTo>
                <a:lnTo>
                  <a:pt x="12278" y="9532"/>
                </a:lnTo>
                <a:lnTo>
                  <a:pt x="3898" y="20049"/>
                </a:lnTo>
                <a:lnTo>
                  <a:pt x="0" y="33065"/>
                </a:lnTo>
                <a:lnTo>
                  <a:pt x="2401" y="48395"/>
                </a:lnTo>
                <a:lnTo>
                  <a:pt x="9213" y="60663"/>
                </a:lnTo>
                <a:lnTo>
                  <a:pt x="19470" y="69190"/>
                </a:lnTo>
                <a:lnTo>
                  <a:pt x="32205" y="73296"/>
                </a:lnTo>
                <a:lnTo>
                  <a:pt x="36648" y="73565"/>
                </a:lnTo>
                <a:lnTo>
                  <a:pt x="50635" y="70800"/>
                </a:lnTo>
                <a:lnTo>
                  <a:pt x="62174" y="63247"/>
                </a:lnTo>
                <a:lnTo>
                  <a:pt x="70151" y="52021"/>
                </a:lnTo>
                <a:lnTo>
                  <a:pt x="73453" y="38233"/>
                </a:lnTo>
                <a:lnTo>
                  <a:pt x="70814" y="23676"/>
                </a:lnTo>
                <a:lnTo>
                  <a:pt x="63552" y="11835"/>
                </a:lnTo>
                <a:lnTo>
                  <a:pt x="52715" y="3635"/>
                </a:lnTo>
                <a:lnTo>
                  <a:pt x="3935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97382" y="208633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48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69"/>
                </a:lnTo>
                <a:lnTo>
                  <a:pt x="2401" y="48397"/>
                </a:lnTo>
                <a:lnTo>
                  <a:pt x="9214" y="60665"/>
                </a:lnTo>
                <a:lnTo>
                  <a:pt x="19473" y="69191"/>
                </a:lnTo>
                <a:lnTo>
                  <a:pt x="32210" y="73295"/>
                </a:lnTo>
                <a:lnTo>
                  <a:pt x="36649" y="73564"/>
                </a:lnTo>
                <a:lnTo>
                  <a:pt x="50635" y="70799"/>
                </a:lnTo>
                <a:lnTo>
                  <a:pt x="62173" y="63246"/>
                </a:lnTo>
                <a:lnTo>
                  <a:pt x="70150" y="52018"/>
                </a:lnTo>
                <a:lnTo>
                  <a:pt x="73451" y="38230"/>
                </a:lnTo>
                <a:lnTo>
                  <a:pt x="70811" y="23674"/>
                </a:lnTo>
                <a:lnTo>
                  <a:pt x="63548" y="11834"/>
                </a:lnTo>
                <a:lnTo>
                  <a:pt x="52711" y="3634"/>
                </a:lnTo>
                <a:lnTo>
                  <a:pt x="3934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3722" y="207580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9352" y="0"/>
                </a:moveTo>
                <a:lnTo>
                  <a:pt x="24358" y="2515"/>
                </a:lnTo>
                <a:lnTo>
                  <a:pt x="12278" y="9532"/>
                </a:lnTo>
                <a:lnTo>
                  <a:pt x="3897" y="20049"/>
                </a:lnTo>
                <a:lnTo>
                  <a:pt x="0" y="33064"/>
                </a:lnTo>
                <a:lnTo>
                  <a:pt x="2401" y="48396"/>
                </a:lnTo>
                <a:lnTo>
                  <a:pt x="9213" y="60664"/>
                </a:lnTo>
                <a:lnTo>
                  <a:pt x="19470" y="69191"/>
                </a:lnTo>
                <a:lnTo>
                  <a:pt x="32205" y="73296"/>
                </a:lnTo>
                <a:lnTo>
                  <a:pt x="36648" y="73565"/>
                </a:lnTo>
                <a:lnTo>
                  <a:pt x="50635" y="70800"/>
                </a:lnTo>
                <a:lnTo>
                  <a:pt x="62174" y="63248"/>
                </a:lnTo>
                <a:lnTo>
                  <a:pt x="70151" y="52022"/>
                </a:lnTo>
                <a:lnTo>
                  <a:pt x="73453" y="38233"/>
                </a:lnTo>
                <a:lnTo>
                  <a:pt x="70814" y="23676"/>
                </a:lnTo>
                <a:lnTo>
                  <a:pt x="63552" y="11835"/>
                </a:lnTo>
                <a:lnTo>
                  <a:pt x="52715" y="3635"/>
                </a:lnTo>
                <a:lnTo>
                  <a:pt x="3935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72129" y="2590798"/>
            <a:ext cx="93235" cy="96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4685" y="44964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50" y="0"/>
                </a:moveTo>
                <a:lnTo>
                  <a:pt x="24357" y="2515"/>
                </a:lnTo>
                <a:lnTo>
                  <a:pt x="12277" y="9532"/>
                </a:lnTo>
                <a:lnTo>
                  <a:pt x="3897" y="20050"/>
                </a:lnTo>
                <a:lnTo>
                  <a:pt x="0" y="33066"/>
                </a:lnTo>
                <a:lnTo>
                  <a:pt x="2401" y="48397"/>
                </a:lnTo>
                <a:lnTo>
                  <a:pt x="9213" y="60666"/>
                </a:lnTo>
                <a:lnTo>
                  <a:pt x="19470" y="69193"/>
                </a:lnTo>
                <a:lnTo>
                  <a:pt x="32205" y="73298"/>
                </a:lnTo>
                <a:lnTo>
                  <a:pt x="36649" y="73567"/>
                </a:lnTo>
                <a:lnTo>
                  <a:pt x="50634" y="70802"/>
                </a:lnTo>
                <a:lnTo>
                  <a:pt x="62172" y="63250"/>
                </a:lnTo>
                <a:lnTo>
                  <a:pt x="70148" y="52022"/>
                </a:lnTo>
                <a:lnTo>
                  <a:pt x="73451" y="38234"/>
                </a:lnTo>
                <a:lnTo>
                  <a:pt x="70811" y="23676"/>
                </a:lnTo>
                <a:lnTo>
                  <a:pt x="63549" y="11835"/>
                </a:lnTo>
                <a:lnTo>
                  <a:pt x="52712" y="3635"/>
                </a:lnTo>
                <a:lnTo>
                  <a:pt x="3935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34685" y="44964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50" y="0"/>
                </a:moveTo>
                <a:lnTo>
                  <a:pt x="24357" y="2515"/>
                </a:lnTo>
                <a:lnTo>
                  <a:pt x="12277" y="9532"/>
                </a:lnTo>
                <a:lnTo>
                  <a:pt x="3897" y="20050"/>
                </a:lnTo>
                <a:lnTo>
                  <a:pt x="0" y="33066"/>
                </a:lnTo>
                <a:lnTo>
                  <a:pt x="2401" y="48397"/>
                </a:lnTo>
                <a:lnTo>
                  <a:pt x="9213" y="60666"/>
                </a:lnTo>
                <a:lnTo>
                  <a:pt x="19470" y="69193"/>
                </a:lnTo>
                <a:lnTo>
                  <a:pt x="32205" y="73298"/>
                </a:lnTo>
                <a:lnTo>
                  <a:pt x="36649" y="73567"/>
                </a:lnTo>
                <a:lnTo>
                  <a:pt x="50634" y="70802"/>
                </a:lnTo>
                <a:lnTo>
                  <a:pt x="62172" y="63250"/>
                </a:lnTo>
                <a:lnTo>
                  <a:pt x="70148" y="52022"/>
                </a:lnTo>
                <a:lnTo>
                  <a:pt x="73451" y="38234"/>
                </a:lnTo>
                <a:lnTo>
                  <a:pt x="70811" y="23676"/>
                </a:lnTo>
                <a:lnTo>
                  <a:pt x="63549" y="11835"/>
                </a:lnTo>
                <a:lnTo>
                  <a:pt x="52712" y="3635"/>
                </a:lnTo>
                <a:lnTo>
                  <a:pt x="3935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34685" y="44964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50" y="0"/>
                </a:moveTo>
                <a:lnTo>
                  <a:pt x="24357" y="2515"/>
                </a:lnTo>
                <a:lnTo>
                  <a:pt x="12277" y="9532"/>
                </a:lnTo>
                <a:lnTo>
                  <a:pt x="3897" y="20050"/>
                </a:lnTo>
                <a:lnTo>
                  <a:pt x="0" y="33066"/>
                </a:lnTo>
                <a:lnTo>
                  <a:pt x="2401" y="48397"/>
                </a:lnTo>
                <a:lnTo>
                  <a:pt x="9213" y="60666"/>
                </a:lnTo>
                <a:lnTo>
                  <a:pt x="19470" y="69193"/>
                </a:lnTo>
                <a:lnTo>
                  <a:pt x="32205" y="73298"/>
                </a:lnTo>
                <a:lnTo>
                  <a:pt x="36649" y="73567"/>
                </a:lnTo>
                <a:lnTo>
                  <a:pt x="50634" y="70802"/>
                </a:lnTo>
                <a:lnTo>
                  <a:pt x="62172" y="63250"/>
                </a:lnTo>
                <a:lnTo>
                  <a:pt x="70148" y="52022"/>
                </a:lnTo>
                <a:lnTo>
                  <a:pt x="73451" y="38234"/>
                </a:lnTo>
                <a:lnTo>
                  <a:pt x="70811" y="23676"/>
                </a:lnTo>
                <a:lnTo>
                  <a:pt x="63549" y="11835"/>
                </a:lnTo>
                <a:lnTo>
                  <a:pt x="52712" y="3635"/>
                </a:lnTo>
                <a:lnTo>
                  <a:pt x="3935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2571" y="456490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47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70"/>
                </a:lnTo>
                <a:lnTo>
                  <a:pt x="2401" y="48398"/>
                </a:lnTo>
                <a:lnTo>
                  <a:pt x="9214" y="60666"/>
                </a:lnTo>
                <a:lnTo>
                  <a:pt x="19473" y="69192"/>
                </a:lnTo>
                <a:lnTo>
                  <a:pt x="32209" y="73297"/>
                </a:lnTo>
                <a:lnTo>
                  <a:pt x="36649" y="73565"/>
                </a:lnTo>
                <a:lnTo>
                  <a:pt x="50634" y="70800"/>
                </a:lnTo>
                <a:lnTo>
                  <a:pt x="62172" y="63247"/>
                </a:lnTo>
                <a:lnTo>
                  <a:pt x="70149" y="52019"/>
                </a:lnTo>
                <a:lnTo>
                  <a:pt x="73450" y="38231"/>
                </a:lnTo>
                <a:lnTo>
                  <a:pt x="70810" y="23674"/>
                </a:lnTo>
                <a:lnTo>
                  <a:pt x="63547" y="11833"/>
                </a:lnTo>
                <a:lnTo>
                  <a:pt x="52710" y="3634"/>
                </a:lnTo>
                <a:lnTo>
                  <a:pt x="3934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2571" y="456490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47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70"/>
                </a:lnTo>
                <a:lnTo>
                  <a:pt x="2401" y="48398"/>
                </a:lnTo>
                <a:lnTo>
                  <a:pt x="9214" y="60666"/>
                </a:lnTo>
                <a:lnTo>
                  <a:pt x="19473" y="69192"/>
                </a:lnTo>
                <a:lnTo>
                  <a:pt x="32209" y="73297"/>
                </a:lnTo>
                <a:lnTo>
                  <a:pt x="36649" y="73565"/>
                </a:lnTo>
                <a:lnTo>
                  <a:pt x="50634" y="70800"/>
                </a:lnTo>
                <a:lnTo>
                  <a:pt x="62172" y="63247"/>
                </a:lnTo>
                <a:lnTo>
                  <a:pt x="70149" y="52019"/>
                </a:lnTo>
                <a:lnTo>
                  <a:pt x="73450" y="38231"/>
                </a:lnTo>
                <a:lnTo>
                  <a:pt x="70810" y="23674"/>
                </a:lnTo>
                <a:lnTo>
                  <a:pt x="63547" y="11833"/>
                </a:lnTo>
                <a:lnTo>
                  <a:pt x="52710" y="3634"/>
                </a:lnTo>
                <a:lnTo>
                  <a:pt x="3934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2571" y="456490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9347" y="0"/>
                </a:moveTo>
                <a:lnTo>
                  <a:pt x="24355" y="2515"/>
                </a:lnTo>
                <a:lnTo>
                  <a:pt x="12276" y="9533"/>
                </a:lnTo>
                <a:lnTo>
                  <a:pt x="3896" y="20052"/>
                </a:lnTo>
                <a:lnTo>
                  <a:pt x="0" y="33070"/>
                </a:lnTo>
                <a:lnTo>
                  <a:pt x="2401" y="48398"/>
                </a:lnTo>
                <a:lnTo>
                  <a:pt x="9214" y="60666"/>
                </a:lnTo>
                <a:lnTo>
                  <a:pt x="19473" y="69192"/>
                </a:lnTo>
                <a:lnTo>
                  <a:pt x="32209" y="73297"/>
                </a:lnTo>
                <a:lnTo>
                  <a:pt x="36649" y="73565"/>
                </a:lnTo>
                <a:lnTo>
                  <a:pt x="50634" y="70800"/>
                </a:lnTo>
                <a:lnTo>
                  <a:pt x="62172" y="63247"/>
                </a:lnTo>
                <a:lnTo>
                  <a:pt x="70149" y="52019"/>
                </a:lnTo>
                <a:lnTo>
                  <a:pt x="73450" y="38231"/>
                </a:lnTo>
                <a:lnTo>
                  <a:pt x="70810" y="23674"/>
                </a:lnTo>
                <a:lnTo>
                  <a:pt x="63547" y="11833"/>
                </a:lnTo>
                <a:lnTo>
                  <a:pt x="52710" y="3634"/>
                </a:lnTo>
                <a:lnTo>
                  <a:pt x="3934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14811" y="5649067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4">
                <a:moveTo>
                  <a:pt x="44317" y="0"/>
                </a:moveTo>
                <a:lnTo>
                  <a:pt x="28812" y="2101"/>
                </a:lnTo>
                <a:lnTo>
                  <a:pt x="15910" y="8167"/>
                </a:lnTo>
                <a:lnTo>
                  <a:pt x="6132" y="17459"/>
                </a:lnTo>
                <a:lnTo>
                  <a:pt x="0" y="29236"/>
                </a:lnTo>
                <a:lnTo>
                  <a:pt x="877" y="46992"/>
                </a:lnTo>
                <a:lnTo>
                  <a:pt x="22180" y="79665"/>
                </a:lnTo>
                <a:lnTo>
                  <a:pt x="40123" y="83982"/>
                </a:lnTo>
                <a:lnTo>
                  <a:pt x="54233" y="81542"/>
                </a:lnTo>
                <a:lnTo>
                  <a:pt x="66325" y="74791"/>
                </a:lnTo>
                <a:lnTo>
                  <a:pt x="75546" y="64581"/>
                </a:lnTo>
                <a:lnTo>
                  <a:pt x="81042" y="51765"/>
                </a:lnTo>
                <a:lnTo>
                  <a:pt x="79683" y="34666"/>
                </a:lnTo>
                <a:lnTo>
                  <a:pt x="74703" y="20751"/>
                </a:lnTo>
                <a:lnTo>
                  <a:pt x="66729" y="10209"/>
                </a:lnTo>
                <a:lnTo>
                  <a:pt x="56391" y="3229"/>
                </a:lnTo>
                <a:lnTo>
                  <a:pt x="44317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14811" y="5649067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4">
                <a:moveTo>
                  <a:pt x="40123" y="83982"/>
                </a:moveTo>
                <a:lnTo>
                  <a:pt x="54233" y="81542"/>
                </a:lnTo>
                <a:lnTo>
                  <a:pt x="66325" y="74791"/>
                </a:lnTo>
                <a:lnTo>
                  <a:pt x="75546" y="64581"/>
                </a:lnTo>
                <a:lnTo>
                  <a:pt x="81042" y="51765"/>
                </a:lnTo>
                <a:lnTo>
                  <a:pt x="79683" y="34666"/>
                </a:lnTo>
                <a:lnTo>
                  <a:pt x="74703" y="20751"/>
                </a:lnTo>
                <a:lnTo>
                  <a:pt x="66729" y="10209"/>
                </a:lnTo>
                <a:lnTo>
                  <a:pt x="56391" y="3229"/>
                </a:lnTo>
                <a:lnTo>
                  <a:pt x="44317" y="0"/>
                </a:lnTo>
                <a:lnTo>
                  <a:pt x="28812" y="2101"/>
                </a:lnTo>
                <a:lnTo>
                  <a:pt x="15910" y="8167"/>
                </a:lnTo>
                <a:lnTo>
                  <a:pt x="6132" y="17459"/>
                </a:lnTo>
                <a:lnTo>
                  <a:pt x="0" y="29236"/>
                </a:lnTo>
                <a:lnTo>
                  <a:pt x="877" y="46992"/>
                </a:lnTo>
                <a:lnTo>
                  <a:pt x="22180" y="79665"/>
                </a:lnTo>
                <a:lnTo>
                  <a:pt x="40123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30599" y="5817461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4">
                <a:moveTo>
                  <a:pt x="44320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5"/>
                </a:lnTo>
                <a:lnTo>
                  <a:pt x="876" y="46990"/>
                </a:lnTo>
                <a:lnTo>
                  <a:pt x="22177" y="79663"/>
                </a:lnTo>
                <a:lnTo>
                  <a:pt x="40121" y="83982"/>
                </a:lnTo>
                <a:lnTo>
                  <a:pt x="54233" y="81542"/>
                </a:lnTo>
                <a:lnTo>
                  <a:pt x="66327" y="74791"/>
                </a:lnTo>
                <a:lnTo>
                  <a:pt x="75548" y="64581"/>
                </a:lnTo>
                <a:lnTo>
                  <a:pt x="81044" y="51767"/>
                </a:lnTo>
                <a:lnTo>
                  <a:pt x="79686" y="34670"/>
                </a:lnTo>
                <a:lnTo>
                  <a:pt x="74706" y="20755"/>
                </a:lnTo>
                <a:lnTo>
                  <a:pt x="66733" y="10212"/>
                </a:lnTo>
                <a:lnTo>
                  <a:pt x="56395" y="3230"/>
                </a:lnTo>
                <a:lnTo>
                  <a:pt x="44320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30599" y="5817461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4">
                <a:moveTo>
                  <a:pt x="40121" y="83982"/>
                </a:moveTo>
                <a:lnTo>
                  <a:pt x="54233" y="81542"/>
                </a:lnTo>
                <a:lnTo>
                  <a:pt x="66327" y="74791"/>
                </a:lnTo>
                <a:lnTo>
                  <a:pt x="75548" y="64581"/>
                </a:lnTo>
                <a:lnTo>
                  <a:pt x="81044" y="51767"/>
                </a:lnTo>
                <a:lnTo>
                  <a:pt x="79686" y="34670"/>
                </a:lnTo>
                <a:lnTo>
                  <a:pt x="74706" y="20755"/>
                </a:lnTo>
                <a:lnTo>
                  <a:pt x="66733" y="10212"/>
                </a:lnTo>
                <a:lnTo>
                  <a:pt x="56395" y="3230"/>
                </a:lnTo>
                <a:lnTo>
                  <a:pt x="44320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5"/>
                </a:lnTo>
                <a:lnTo>
                  <a:pt x="876" y="46990"/>
                </a:lnTo>
                <a:lnTo>
                  <a:pt x="22177" y="79663"/>
                </a:lnTo>
                <a:lnTo>
                  <a:pt x="40121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67539" y="2154853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9" y="79665"/>
                </a:lnTo>
                <a:lnTo>
                  <a:pt x="40117" y="83982"/>
                </a:ln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69"/>
                </a:lnTo>
                <a:lnTo>
                  <a:pt x="74703" y="20754"/>
                </a:lnTo>
                <a:lnTo>
                  <a:pt x="66730" y="10212"/>
                </a:lnTo>
                <a:lnTo>
                  <a:pt x="56392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67539" y="2154853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7" y="83982"/>
                </a:move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69"/>
                </a:lnTo>
                <a:lnTo>
                  <a:pt x="74703" y="20754"/>
                </a:lnTo>
                <a:lnTo>
                  <a:pt x="66730" y="10212"/>
                </a:lnTo>
                <a:lnTo>
                  <a:pt x="56392" y="3230"/>
                </a:lnTo>
                <a:lnTo>
                  <a:pt x="44319" y="0"/>
                </a:ln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9" y="79665"/>
                </a:lnTo>
                <a:lnTo>
                  <a:pt x="40117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35909" y="2660041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1" y="2101"/>
                </a:lnTo>
                <a:lnTo>
                  <a:pt x="15909" y="8168"/>
                </a:lnTo>
                <a:lnTo>
                  <a:pt x="6132" y="17460"/>
                </a:lnTo>
                <a:lnTo>
                  <a:pt x="0" y="29236"/>
                </a:lnTo>
                <a:lnTo>
                  <a:pt x="876" y="46992"/>
                </a:lnTo>
                <a:lnTo>
                  <a:pt x="22178" y="79665"/>
                </a:lnTo>
                <a:lnTo>
                  <a:pt x="40118" y="83982"/>
                </a:ln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71"/>
                </a:lnTo>
                <a:lnTo>
                  <a:pt x="74703" y="20756"/>
                </a:lnTo>
                <a:lnTo>
                  <a:pt x="66730" y="10213"/>
                </a:lnTo>
                <a:lnTo>
                  <a:pt x="56393" y="3231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35909" y="2660041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8" y="83982"/>
                </a:move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71"/>
                </a:lnTo>
                <a:lnTo>
                  <a:pt x="74703" y="20756"/>
                </a:lnTo>
                <a:lnTo>
                  <a:pt x="66730" y="10213"/>
                </a:lnTo>
                <a:lnTo>
                  <a:pt x="56393" y="3231"/>
                </a:lnTo>
                <a:lnTo>
                  <a:pt x="44319" y="0"/>
                </a:lnTo>
                <a:lnTo>
                  <a:pt x="28811" y="2101"/>
                </a:lnTo>
                <a:lnTo>
                  <a:pt x="15909" y="8168"/>
                </a:lnTo>
                <a:lnTo>
                  <a:pt x="6132" y="17460"/>
                </a:lnTo>
                <a:lnTo>
                  <a:pt x="0" y="29236"/>
                </a:lnTo>
                <a:lnTo>
                  <a:pt x="876" y="46992"/>
                </a:lnTo>
                <a:lnTo>
                  <a:pt x="22178" y="79665"/>
                </a:lnTo>
                <a:lnTo>
                  <a:pt x="40118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9146" y="1865418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0" y="0"/>
                </a:move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6" y="79666"/>
                </a:lnTo>
                <a:lnTo>
                  <a:pt x="40118" y="83984"/>
                </a:lnTo>
                <a:lnTo>
                  <a:pt x="54230" y="81544"/>
                </a:lnTo>
                <a:lnTo>
                  <a:pt x="66323" y="74793"/>
                </a:lnTo>
                <a:lnTo>
                  <a:pt x="75544" y="64584"/>
                </a:lnTo>
                <a:lnTo>
                  <a:pt x="81041" y="51769"/>
                </a:lnTo>
                <a:lnTo>
                  <a:pt x="79683" y="34671"/>
                </a:lnTo>
                <a:lnTo>
                  <a:pt x="74703" y="20756"/>
                </a:lnTo>
                <a:lnTo>
                  <a:pt x="66730" y="10213"/>
                </a:lnTo>
                <a:lnTo>
                  <a:pt x="56393" y="3231"/>
                </a:lnTo>
                <a:lnTo>
                  <a:pt x="44320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99146" y="1865418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8" y="83984"/>
                </a:moveTo>
                <a:lnTo>
                  <a:pt x="54230" y="81544"/>
                </a:lnTo>
                <a:lnTo>
                  <a:pt x="66323" y="74793"/>
                </a:lnTo>
                <a:lnTo>
                  <a:pt x="75544" y="64584"/>
                </a:lnTo>
                <a:lnTo>
                  <a:pt x="81041" y="51769"/>
                </a:lnTo>
                <a:lnTo>
                  <a:pt x="79683" y="34671"/>
                </a:lnTo>
                <a:lnTo>
                  <a:pt x="74703" y="20756"/>
                </a:lnTo>
                <a:lnTo>
                  <a:pt x="66730" y="10213"/>
                </a:lnTo>
                <a:lnTo>
                  <a:pt x="56393" y="3231"/>
                </a:lnTo>
                <a:lnTo>
                  <a:pt x="44320" y="0"/>
                </a:ln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6" y="79666"/>
                </a:lnTo>
                <a:lnTo>
                  <a:pt x="40118" y="83984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46619" y="241797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8" y="0"/>
                </a:move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9" y="79665"/>
                </a:lnTo>
                <a:lnTo>
                  <a:pt x="40119" y="83982"/>
                </a:lnTo>
                <a:lnTo>
                  <a:pt x="54230" y="81542"/>
                </a:lnTo>
                <a:lnTo>
                  <a:pt x="66323" y="74791"/>
                </a:lnTo>
                <a:lnTo>
                  <a:pt x="75544" y="64582"/>
                </a:lnTo>
                <a:lnTo>
                  <a:pt x="81041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2" y="3230"/>
                </a:lnTo>
                <a:lnTo>
                  <a:pt x="44318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46619" y="241797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2"/>
                </a:moveTo>
                <a:lnTo>
                  <a:pt x="54230" y="81542"/>
                </a:lnTo>
                <a:lnTo>
                  <a:pt x="66323" y="74791"/>
                </a:lnTo>
                <a:lnTo>
                  <a:pt x="75544" y="64582"/>
                </a:lnTo>
                <a:lnTo>
                  <a:pt x="81041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2" y="3230"/>
                </a:lnTo>
                <a:lnTo>
                  <a:pt x="44318" y="0"/>
                </a:lnTo>
                <a:lnTo>
                  <a:pt x="28812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9" y="79665"/>
                </a:lnTo>
                <a:lnTo>
                  <a:pt x="40119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1241" y="2039077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7" y="0"/>
                </a:moveTo>
                <a:lnTo>
                  <a:pt x="28812" y="2101"/>
                </a:lnTo>
                <a:lnTo>
                  <a:pt x="15910" y="8168"/>
                </a:lnTo>
                <a:lnTo>
                  <a:pt x="6132" y="17460"/>
                </a:lnTo>
                <a:lnTo>
                  <a:pt x="0" y="29237"/>
                </a:lnTo>
                <a:lnTo>
                  <a:pt x="876" y="46992"/>
                </a:lnTo>
                <a:lnTo>
                  <a:pt x="22179" y="79665"/>
                </a:lnTo>
                <a:lnTo>
                  <a:pt x="40121" y="83982"/>
                </a:lnTo>
                <a:lnTo>
                  <a:pt x="54233" y="81542"/>
                </a:lnTo>
                <a:lnTo>
                  <a:pt x="66326" y="74790"/>
                </a:lnTo>
                <a:lnTo>
                  <a:pt x="75547" y="64580"/>
                </a:lnTo>
                <a:lnTo>
                  <a:pt x="81042" y="51766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2" y="3230"/>
                </a:lnTo>
                <a:lnTo>
                  <a:pt x="44317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41241" y="2039077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1" y="83982"/>
                </a:moveTo>
                <a:lnTo>
                  <a:pt x="54233" y="81542"/>
                </a:lnTo>
                <a:lnTo>
                  <a:pt x="66326" y="74790"/>
                </a:lnTo>
                <a:lnTo>
                  <a:pt x="75547" y="64580"/>
                </a:lnTo>
                <a:lnTo>
                  <a:pt x="81042" y="51766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2" y="3230"/>
                </a:lnTo>
                <a:lnTo>
                  <a:pt x="44317" y="0"/>
                </a:lnTo>
                <a:lnTo>
                  <a:pt x="28812" y="2101"/>
                </a:lnTo>
                <a:lnTo>
                  <a:pt x="15910" y="8168"/>
                </a:lnTo>
                <a:lnTo>
                  <a:pt x="6132" y="17460"/>
                </a:lnTo>
                <a:lnTo>
                  <a:pt x="0" y="29237"/>
                </a:lnTo>
                <a:lnTo>
                  <a:pt x="876" y="46992"/>
                </a:lnTo>
                <a:lnTo>
                  <a:pt x="22179" y="79665"/>
                </a:lnTo>
                <a:lnTo>
                  <a:pt x="40121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51740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0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5" y="79667"/>
                </a:lnTo>
                <a:lnTo>
                  <a:pt x="40117" y="83986"/>
                </a:lnTo>
                <a:lnTo>
                  <a:pt x="54229" y="81546"/>
                </a:lnTo>
                <a:lnTo>
                  <a:pt x="66322" y="74795"/>
                </a:lnTo>
                <a:lnTo>
                  <a:pt x="75543" y="64585"/>
                </a:lnTo>
                <a:lnTo>
                  <a:pt x="81040" y="51771"/>
                </a:lnTo>
                <a:lnTo>
                  <a:pt x="79682" y="34672"/>
                </a:lnTo>
                <a:lnTo>
                  <a:pt x="74703" y="20757"/>
                </a:lnTo>
                <a:lnTo>
                  <a:pt x="66730" y="10213"/>
                </a:lnTo>
                <a:lnTo>
                  <a:pt x="56393" y="3231"/>
                </a:lnTo>
                <a:lnTo>
                  <a:pt x="44320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51740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7" y="83986"/>
                </a:moveTo>
                <a:lnTo>
                  <a:pt x="54229" y="81546"/>
                </a:lnTo>
                <a:lnTo>
                  <a:pt x="66322" y="74795"/>
                </a:lnTo>
                <a:lnTo>
                  <a:pt x="75543" y="64585"/>
                </a:lnTo>
                <a:lnTo>
                  <a:pt x="81040" y="51771"/>
                </a:lnTo>
                <a:lnTo>
                  <a:pt x="79682" y="34672"/>
                </a:lnTo>
                <a:lnTo>
                  <a:pt x="74703" y="20757"/>
                </a:lnTo>
                <a:lnTo>
                  <a:pt x="66730" y="10213"/>
                </a:lnTo>
                <a:lnTo>
                  <a:pt x="56393" y="3231"/>
                </a:lnTo>
                <a:lnTo>
                  <a:pt x="44320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5" y="79667"/>
                </a:lnTo>
                <a:lnTo>
                  <a:pt x="40117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99200" y="198645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5"/>
                </a:lnTo>
                <a:lnTo>
                  <a:pt x="876" y="46992"/>
                </a:lnTo>
                <a:lnTo>
                  <a:pt x="22176" y="79667"/>
                </a:lnTo>
                <a:lnTo>
                  <a:pt x="40121" y="83986"/>
                </a:ln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4"/>
                </a:lnTo>
                <a:lnTo>
                  <a:pt x="66731" y="10211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99200" y="198645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1" y="83986"/>
                </a:move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4"/>
                </a:lnTo>
                <a:lnTo>
                  <a:pt x="66731" y="10211"/>
                </a:lnTo>
                <a:lnTo>
                  <a:pt x="56393" y="3230"/>
                </a:lnTo>
                <a:lnTo>
                  <a:pt x="44319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5"/>
                </a:lnTo>
                <a:lnTo>
                  <a:pt x="876" y="46992"/>
                </a:lnTo>
                <a:lnTo>
                  <a:pt x="22176" y="79667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6462" y="151284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2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9" y="83982"/>
                </a:lnTo>
                <a:lnTo>
                  <a:pt x="54230" y="81542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2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46462" y="151284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2"/>
                </a:moveTo>
                <a:lnTo>
                  <a:pt x="54230" y="81542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2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lnTo>
                  <a:pt x="28812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9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41240" y="169176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8" y="0"/>
                </a:moveTo>
                <a:lnTo>
                  <a:pt x="28812" y="2101"/>
                </a:lnTo>
                <a:lnTo>
                  <a:pt x="15910" y="8168"/>
                </a:lnTo>
                <a:lnTo>
                  <a:pt x="6132" y="17460"/>
                </a:lnTo>
                <a:lnTo>
                  <a:pt x="0" y="29237"/>
                </a:lnTo>
                <a:lnTo>
                  <a:pt x="877" y="46992"/>
                </a:lnTo>
                <a:lnTo>
                  <a:pt x="22180" y="79665"/>
                </a:lnTo>
                <a:lnTo>
                  <a:pt x="40121" y="83982"/>
                </a:lnTo>
                <a:lnTo>
                  <a:pt x="54233" y="81542"/>
                </a:lnTo>
                <a:lnTo>
                  <a:pt x="66326" y="74791"/>
                </a:lnTo>
                <a:lnTo>
                  <a:pt x="75546" y="64581"/>
                </a:lnTo>
                <a:lnTo>
                  <a:pt x="81042" y="51766"/>
                </a:lnTo>
                <a:lnTo>
                  <a:pt x="79684" y="34668"/>
                </a:lnTo>
                <a:lnTo>
                  <a:pt x="74704" y="20753"/>
                </a:lnTo>
                <a:lnTo>
                  <a:pt x="66731" y="10211"/>
                </a:lnTo>
                <a:lnTo>
                  <a:pt x="56393" y="3230"/>
                </a:lnTo>
                <a:lnTo>
                  <a:pt x="44318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41240" y="169176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1" y="83982"/>
                </a:moveTo>
                <a:lnTo>
                  <a:pt x="54233" y="81542"/>
                </a:lnTo>
                <a:lnTo>
                  <a:pt x="66326" y="74791"/>
                </a:lnTo>
                <a:lnTo>
                  <a:pt x="75546" y="64581"/>
                </a:lnTo>
                <a:lnTo>
                  <a:pt x="81042" y="51766"/>
                </a:lnTo>
                <a:lnTo>
                  <a:pt x="79684" y="34668"/>
                </a:lnTo>
                <a:lnTo>
                  <a:pt x="74704" y="20753"/>
                </a:lnTo>
                <a:lnTo>
                  <a:pt x="66731" y="10211"/>
                </a:lnTo>
                <a:lnTo>
                  <a:pt x="56393" y="3230"/>
                </a:lnTo>
                <a:lnTo>
                  <a:pt x="44318" y="0"/>
                </a:lnTo>
                <a:lnTo>
                  <a:pt x="28812" y="2101"/>
                </a:lnTo>
                <a:lnTo>
                  <a:pt x="15910" y="8168"/>
                </a:lnTo>
                <a:lnTo>
                  <a:pt x="6132" y="17460"/>
                </a:lnTo>
                <a:lnTo>
                  <a:pt x="0" y="29237"/>
                </a:lnTo>
                <a:lnTo>
                  <a:pt x="877" y="46992"/>
                </a:lnTo>
                <a:lnTo>
                  <a:pt x="22180" y="79665"/>
                </a:lnTo>
                <a:lnTo>
                  <a:pt x="40121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1196" y="200224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2" y="0"/>
                </a:moveTo>
                <a:lnTo>
                  <a:pt x="28815" y="2100"/>
                </a:lnTo>
                <a:lnTo>
                  <a:pt x="15912" y="8166"/>
                </a:lnTo>
                <a:lnTo>
                  <a:pt x="6133" y="17457"/>
                </a:lnTo>
                <a:lnTo>
                  <a:pt x="0" y="29233"/>
                </a:lnTo>
                <a:lnTo>
                  <a:pt x="876" y="46989"/>
                </a:lnTo>
                <a:lnTo>
                  <a:pt x="22178" y="79663"/>
                </a:lnTo>
                <a:lnTo>
                  <a:pt x="40122" y="83982"/>
                </a:lnTo>
                <a:lnTo>
                  <a:pt x="54233" y="81542"/>
                </a:lnTo>
                <a:lnTo>
                  <a:pt x="66326" y="74791"/>
                </a:lnTo>
                <a:lnTo>
                  <a:pt x="75547" y="64582"/>
                </a:lnTo>
                <a:lnTo>
                  <a:pt x="81044" y="51767"/>
                </a:lnTo>
                <a:lnTo>
                  <a:pt x="79686" y="34668"/>
                </a:lnTo>
                <a:lnTo>
                  <a:pt x="74706" y="20753"/>
                </a:lnTo>
                <a:lnTo>
                  <a:pt x="66733" y="10211"/>
                </a:lnTo>
                <a:lnTo>
                  <a:pt x="56396" y="3230"/>
                </a:lnTo>
                <a:lnTo>
                  <a:pt x="44322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1196" y="200224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2" y="83982"/>
                </a:moveTo>
                <a:lnTo>
                  <a:pt x="54233" y="81542"/>
                </a:lnTo>
                <a:lnTo>
                  <a:pt x="66326" y="74791"/>
                </a:lnTo>
                <a:lnTo>
                  <a:pt x="75547" y="64582"/>
                </a:lnTo>
                <a:lnTo>
                  <a:pt x="81044" y="51767"/>
                </a:lnTo>
                <a:lnTo>
                  <a:pt x="79686" y="34668"/>
                </a:lnTo>
                <a:lnTo>
                  <a:pt x="74706" y="20753"/>
                </a:lnTo>
                <a:lnTo>
                  <a:pt x="66733" y="10211"/>
                </a:lnTo>
                <a:lnTo>
                  <a:pt x="56396" y="3230"/>
                </a:lnTo>
                <a:lnTo>
                  <a:pt x="44322" y="0"/>
                </a:lnTo>
                <a:lnTo>
                  <a:pt x="28815" y="2100"/>
                </a:lnTo>
                <a:lnTo>
                  <a:pt x="15912" y="8166"/>
                </a:lnTo>
                <a:lnTo>
                  <a:pt x="6133" y="17457"/>
                </a:lnTo>
                <a:lnTo>
                  <a:pt x="0" y="29233"/>
                </a:lnTo>
                <a:lnTo>
                  <a:pt x="876" y="46989"/>
                </a:lnTo>
                <a:lnTo>
                  <a:pt x="22178" y="79663"/>
                </a:lnTo>
                <a:lnTo>
                  <a:pt x="40122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41228" y="199698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3" y="0"/>
                </a:moveTo>
                <a:lnTo>
                  <a:pt x="28815" y="2100"/>
                </a:lnTo>
                <a:lnTo>
                  <a:pt x="15912" y="8166"/>
                </a:lnTo>
                <a:lnTo>
                  <a:pt x="6133" y="17457"/>
                </a:lnTo>
                <a:lnTo>
                  <a:pt x="0" y="29232"/>
                </a:lnTo>
                <a:lnTo>
                  <a:pt x="875" y="46988"/>
                </a:lnTo>
                <a:lnTo>
                  <a:pt x="22174" y="79665"/>
                </a:lnTo>
                <a:lnTo>
                  <a:pt x="40121" y="83986"/>
                </a:lnTo>
                <a:lnTo>
                  <a:pt x="54232" y="81546"/>
                </a:lnTo>
                <a:lnTo>
                  <a:pt x="66325" y="74794"/>
                </a:lnTo>
                <a:lnTo>
                  <a:pt x="75546" y="64585"/>
                </a:lnTo>
                <a:lnTo>
                  <a:pt x="81043" y="51770"/>
                </a:lnTo>
                <a:lnTo>
                  <a:pt x="79685" y="34672"/>
                </a:lnTo>
                <a:lnTo>
                  <a:pt x="74706" y="20756"/>
                </a:lnTo>
                <a:lnTo>
                  <a:pt x="66733" y="10213"/>
                </a:lnTo>
                <a:lnTo>
                  <a:pt x="56396" y="3231"/>
                </a:lnTo>
                <a:lnTo>
                  <a:pt x="44323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41228" y="199698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1" y="83986"/>
                </a:moveTo>
                <a:lnTo>
                  <a:pt x="54232" y="81546"/>
                </a:lnTo>
                <a:lnTo>
                  <a:pt x="66325" y="74794"/>
                </a:lnTo>
                <a:lnTo>
                  <a:pt x="75546" y="64585"/>
                </a:lnTo>
                <a:lnTo>
                  <a:pt x="81043" y="51770"/>
                </a:lnTo>
                <a:lnTo>
                  <a:pt x="79685" y="34672"/>
                </a:lnTo>
                <a:lnTo>
                  <a:pt x="74706" y="20756"/>
                </a:lnTo>
                <a:lnTo>
                  <a:pt x="66733" y="10213"/>
                </a:lnTo>
                <a:lnTo>
                  <a:pt x="56396" y="3231"/>
                </a:lnTo>
                <a:lnTo>
                  <a:pt x="44323" y="0"/>
                </a:lnTo>
                <a:lnTo>
                  <a:pt x="28815" y="2100"/>
                </a:lnTo>
                <a:lnTo>
                  <a:pt x="15912" y="8166"/>
                </a:lnTo>
                <a:lnTo>
                  <a:pt x="6133" y="17457"/>
                </a:lnTo>
                <a:lnTo>
                  <a:pt x="0" y="29232"/>
                </a:lnTo>
                <a:lnTo>
                  <a:pt x="875" y="46988"/>
                </a:lnTo>
                <a:lnTo>
                  <a:pt x="22174" y="79665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57017" y="133918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8" y="0"/>
                </a:moveTo>
                <a:lnTo>
                  <a:pt x="28812" y="2101"/>
                </a:lnTo>
                <a:lnTo>
                  <a:pt x="15910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3"/>
                </a:lnTo>
                <a:lnTo>
                  <a:pt x="22180" y="79665"/>
                </a:lnTo>
                <a:lnTo>
                  <a:pt x="40117" y="83981"/>
                </a:lnTo>
                <a:lnTo>
                  <a:pt x="54230" y="81541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1" y="51768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0" y="10212"/>
                </a:lnTo>
                <a:lnTo>
                  <a:pt x="56392" y="3231"/>
                </a:lnTo>
                <a:lnTo>
                  <a:pt x="44318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57017" y="133918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7" y="83981"/>
                </a:moveTo>
                <a:lnTo>
                  <a:pt x="54230" y="81541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1" y="51768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0" y="10212"/>
                </a:lnTo>
                <a:lnTo>
                  <a:pt x="56392" y="3231"/>
                </a:lnTo>
                <a:lnTo>
                  <a:pt x="44318" y="0"/>
                </a:lnTo>
                <a:lnTo>
                  <a:pt x="28812" y="2101"/>
                </a:lnTo>
                <a:lnTo>
                  <a:pt x="15910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3"/>
                </a:lnTo>
                <a:lnTo>
                  <a:pt x="22180" y="79665"/>
                </a:lnTo>
                <a:lnTo>
                  <a:pt x="40117" y="83981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04347" y="1928568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1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8" y="83982"/>
                </a:ln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69"/>
                </a:lnTo>
                <a:lnTo>
                  <a:pt x="74703" y="20754"/>
                </a:lnTo>
                <a:lnTo>
                  <a:pt x="66730" y="10212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04347" y="1928568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8" y="83982"/>
                </a:moveTo>
                <a:lnTo>
                  <a:pt x="54229" y="81542"/>
                </a:lnTo>
                <a:lnTo>
                  <a:pt x="66322" y="74791"/>
                </a:lnTo>
                <a:lnTo>
                  <a:pt x="75544" y="64582"/>
                </a:lnTo>
                <a:lnTo>
                  <a:pt x="81041" y="51768"/>
                </a:lnTo>
                <a:lnTo>
                  <a:pt x="79683" y="34669"/>
                </a:lnTo>
                <a:lnTo>
                  <a:pt x="74703" y="20754"/>
                </a:lnTo>
                <a:lnTo>
                  <a:pt x="66730" y="10212"/>
                </a:lnTo>
                <a:lnTo>
                  <a:pt x="56393" y="3230"/>
                </a:lnTo>
                <a:lnTo>
                  <a:pt x="44319" y="0"/>
                </a:lnTo>
                <a:lnTo>
                  <a:pt x="28811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8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46462" y="151284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2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9" y="83982"/>
                </a:lnTo>
                <a:lnTo>
                  <a:pt x="54230" y="81542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2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46462" y="1512844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2"/>
                </a:moveTo>
                <a:lnTo>
                  <a:pt x="54230" y="81542"/>
                </a:lnTo>
                <a:lnTo>
                  <a:pt x="66323" y="74791"/>
                </a:lnTo>
                <a:lnTo>
                  <a:pt x="75545" y="64582"/>
                </a:lnTo>
                <a:lnTo>
                  <a:pt x="81042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lnTo>
                  <a:pt x="28812" y="2101"/>
                </a:lnTo>
                <a:lnTo>
                  <a:pt x="15909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6" y="46991"/>
                </a:lnTo>
                <a:lnTo>
                  <a:pt x="22178" y="79665"/>
                </a:lnTo>
                <a:lnTo>
                  <a:pt x="40119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93911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3" y="0"/>
                </a:moveTo>
                <a:lnTo>
                  <a:pt x="28816" y="2100"/>
                </a:lnTo>
                <a:lnTo>
                  <a:pt x="15912" y="8166"/>
                </a:lnTo>
                <a:lnTo>
                  <a:pt x="6134" y="17456"/>
                </a:lnTo>
                <a:lnTo>
                  <a:pt x="0" y="29232"/>
                </a:lnTo>
                <a:lnTo>
                  <a:pt x="875" y="46989"/>
                </a:lnTo>
                <a:lnTo>
                  <a:pt x="22173" y="79665"/>
                </a:lnTo>
                <a:lnTo>
                  <a:pt x="40119" y="83985"/>
                </a:lnTo>
                <a:lnTo>
                  <a:pt x="54231" y="81546"/>
                </a:lnTo>
                <a:lnTo>
                  <a:pt x="66324" y="74795"/>
                </a:lnTo>
                <a:lnTo>
                  <a:pt x="75546" y="64586"/>
                </a:lnTo>
                <a:lnTo>
                  <a:pt x="81043" y="51771"/>
                </a:lnTo>
                <a:lnTo>
                  <a:pt x="79685" y="34673"/>
                </a:lnTo>
                <a:lnTo>
                  <a:pt x="74706" y="20757"/>
                </a:lnTo>
                <a:lnTo>
                  <a:pt x="66733" y="10214"/>
                </a:lnTo>
                <a:lnTo>
                  <a:pt x="56397" y="3232"/>
                </a:lnTo>
                <a:lnTo>
                  <a:pt x="44323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93911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5"/>
                </a:moveTo>
                <a:lnTo>
                  <a:pt x="54231" y="81546"/>
                </a:lnTo>
                <a:lnTo>
                  <a:pt x="66324" y="74795"/>
                </a:lnTo>
                <a:lnTo>
                  <a:pt x="75546" y="64586"/>
                </a:lnTo>
                <a:lnTo>
                  <a:pt x="81043" y="51771"/>
                </a:lnTo>
                <a:lnTo>
                  <a:pt x="79685" y="34673"/>
                </a:lnTo>
                <a:lnTo>
                  <a:pt x="74706" y="20757"/>
                </a:lnTo>
                <a:lnTo>
                  <a:pt x="66733" y="10214"/>
                </a:lnTo>
                <a:lnTo>
                  <a:pt x="56397" y="3232"/>
                </a:lnTo>
                <a:lnTo>
                  <a:pt x="44323" y="0"/>
                </a:lnTo>
                <a:lnTo>
                  <a:pt x="28816" y="2100"/>
                </a:lnTo>
                <a:lnTo>
                  <a:pt x="15912" y="8166"/>
                </a:lnTo>
                <a:lnTo>
                  <a:pt x="6134" y="17456"/>
                </a:lnTo>
                <a:lnTo>
                  <a:pt x="0" y="29232"/>
                </a:lnTo>
                <a:lnTo>
                  <a:pt x="875" y="46989"/>
                </a:lnTo>
                <a:lnTo>
                  <a:pt x="22173" y="79665"/>
                </a:lnTo>
                <a:lnTo>
                  <a:pt x="40119" y="83985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93849" y="160230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3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5"/>
                </a:lnTo>
                <a:lnTo>
                  <a:pt x="876" y="46992"/>
                </a:lnTo>
                <a:lnTo>
                  <a:pt x="22176" y="79667"/>
                </a:lnTo>
                <a:lnTo>
                  <a:pt x="40121" y="83986"/>
                </a:lnTo>
                <a:lnTo>
                  <a:pt x="54233" y="81546"/>
                </a:lnTo>
                <a:lnTo>
                  <a:pt x="66325" y="74794"/>
                </a:lnTo>
                <a:lnTo>
                  <a:pt x="75546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4"/>
                </a:lnTo>
                <a:lnTo>
                  <a:pt x="66731" y="10211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93849" y="160230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21" y="83986"/>
                </a:moveTo>
                <a:lnTo>
                  <a:pt x="54233" y="81546"/>
                </a:lnTo>
                <a:lnTo>
                  <a:pt x="66325" y="74794"/>
                </a:lnTo>
                <a:lnTo>
                  <a:pt x="75546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4"/>
                </a:lnTo>
                <a:lnTo>
                  <a:pt x="66731" y="10211"/>
                </a:lnTo>
                <a:lnTo>
                  <a:pt x="56393" y="3230"/>
                </a:lnTo>
                <a:lnTo>
                  <a:pt x="44319" y="0"/>
                </a:lnTo>
                <a:lnTo>
                  <a:pt x="28813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5"/>
                </a:lnTo>
                <a:lnTo>
                  <a:pt x="876" y="46992"/>
                </a:lnTo>
                <a:lnTo>
                  <a:pt x="22176" y="79667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338" y="214958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8" y="0"/>
                </a:moveTo>
                <a:lnTo>
                  <a:pt x="28813" y="2101"/>
                </a:lnTo>
                <a:lnTo>
                  <a:pt x="15911" y="8168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3"/>
                </a:lnTo>
                <a:lnTo>
                  <a:pt x="22179" y="79665"/>
                </a:lnTo>
                <a:lnTo>
                  <a:pt x="40118" y="83982"/>
                </a:lnTo>
                <a:lnTo>
                  <a:pt x="54230" y="81542"/>
                </a:lnTo>
                <a:lnTo>
                  <a:pt x="66323" y="74792"/>
                </a:lnTo>
                <a:lnTo>
                  <a:pt x="75545" y="64583"/>
                </a:lnTo>
                <a:lnTo>
                  <a:pt x="81041" y="51768"/>
                </a:lnTo>
                <a:lnTo>
                  <a:pt x="79683" y="34671"/>
                </a:lnTo>
                <a:lnTo>
                  <a:pt x="74703" y="20755"/>
                </a:lnTo>
                <a:lnTo>
                  <a:pt x="66730" y="10212"/>
                </a:lnTo>
                <a:lnTo>
                  <a:pt x="56392" y="3231"/>
                </a:lnTo>
                <a:lnTo>
                  <a:pt x="44318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62338" y="2149586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8" y="83982"/>
                </a:moveTo>
                <a:lnTo>
                  <a:pt x="54230" y="81542"/>
                </a:lnTo>
                <a:lnTo>
                  <a:pt x="66323" y="74792"/>
                </a:lnTo>
                <a:lnTo>
                  <a:pt x="75545" y="64583"/>
                </a:lnTo>
                <a:lnTo>
                  <a:pt x="81041" y="51768"/>
                </a:lnTo>
                <a:lnTo>
                  <a:pt x="79683" y="34671"/>
                </a:lnTo>
                <a:lnTo>
                  <a:pt x="74703" y="20755"/>
                </a:lnTo>
                <a:lnTo>
                  <a:pt x="66730" y="10212"/>
                </a:lnTo>
                <a:lnTo>
                  <a:pt x="56392" y="3231"/>
                </a:lnTo>
                <a:lnTo>
                  <a:pt x="44318" y="0"/>
                </a:lnTo>
                <a:lnTo>
                  <a:pt x="28813" y="2101"/>
                </a:lnTo>
                <a:lnTo>
                  <a:pt x="15911" y="8168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3"/>
                </a:lnTo>
                <a:lnTo>
                  <a:pt x="22179" y="79665"/>
                </a:lnTo>
                <a:lnTo>
                  <a:pt x="40118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93911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23" y="0"/>
                </a:moveTo>
                <a:lnTo>
                  <a:pt x="28816" y="2100"/>
                </a:lnTo>
                <a:lnTo>
                  <a:pt x="15912" y="8166"/>
                </a:lnTo>
                <a:lnTo>
                  <a:pt x="6134" y="17456"/>
                </a:lnTo>
                <a:lnTo>
                  <a:pt x="0" y="29232"/>
                </a:lnTo>
                <a:lnTo>
                  <a:pt x="875" y="46989"/>
                </a:lnTo>
                <a:lnTo>
                  <a:pt x="22173" y="79665"/>
                </a:lnTo>
                <a:lnTo>
                  <a:pt x="40119" y="83985"/>
                </a:lnTo>
                <a:lnTo>
                  <a:pt x="54231" y="81546"/>
                </a:lnTo>
                <a:lnTo>
                  <a:pt x="66324" y="74795"/>
                </a:lnTo>
                <a:lnTo>
                  <a:pt x="75546" y="64586"/>
                </a:lnTo>
                <a:lnTo>
                  <a:pt x="81043" y="51771"/>
                </a:lnTo>
                <a:lnTo>
                  <a:pt x="79685" y="34673"/>
                </a:lnTo>
                <a:lnTo>
                  <a:pt x="74706" y="20757"/>
                </a:lnTo>
                <a:lnTo>
                  <a:pt x="66733" y="10214"/>
                </a:lnTo>
                <a:lnTo>
                  <a:pt x="56397" y="3232"/>
                </a:lnTo>
                <a:lnTo>
                  <a:pt x="44323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93911" y="2081179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5"/>
                </a:moveTo>
                <a:lnTo>
                  <a:pt x="54231" y="81546"/>
                </a:lnTo>
                <a:lnTo>
                  <a:pt x="66324" y="74795"/>
                </a:lnTo>
                <a:lnTo>
                  <a:pt x="75546" y="64586"/>
                </a:lnTo>
                <a:lnTo>
                  <a:pt x="81043" y="51771"/>
                </a:lnTo>
                <a:lnTo>
                  <a:pt x="79685" y="34673"/>
                </a:lnTo>
                <a:lnTo>
                  <a:pt x="74706" y="20757"/>
                </a:lnTo>
                <a:lnTo>
                  <a:pt x="66733" y="10214"/>
                </a:lnTo>
                <a:lnTo>
                  <a:pt x="56397" y="3232"/>
                </a:lnTo>
                <a:lnTo>
                  <a:pt x="44323" y="0"/>
                </a:lnTo>
                <a:lnTo>
                  <a:pt x="28816" y="2100"/>
                </a:lnTo>
                <a:lnTo>
                  <a:pt x="15912" y="8166"/>
                </a:lnTo>
                <a:lnTo>
                  <a:pt x="6134" y="17456"/>
                </a:lnTo>
                <a:lnTo>
                  <a:pt x="0" y="29232"/>
                </a:lnTo>
                <a:lnTo>
                  <a:pt x="875" y="46989"/>
                </a:lnTo>
                <a:lnTo>
                  <a:pt x="22173" y="79665"/>
                </a:lnTo>
                <a:lnTo>
                  <a:pt x="40119" y="83985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20252" y="2070653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4319" y="0"/>
                </a:moveTo>
                <a:lnTo>
                  <a:pt x="28813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7" y="46991"/>
                </a:lnTo>
                <a:lnTo>
                  <a:pt x="22180" y="79665"/>
                </a:lnTo>
                <a:lnTo>
                  <a:pt x="40119" y="83982"/>
                </a:lnTo>
                <a:lnTo>
                  <a:pt x="54230" y="81542"/>
                </a:lnTo>
                <a:lnTo>
                  <a:pt x="66323" y="74791"/>
                </a:lnTo>
                <a:lnTo>
                  <a:pt x="75544" y="64582"/>
                </a:lnTo>
                <a:lnTo>
                  <a:pt x="81041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20252" y="2070653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79" h="84455">
                <a:moveTo>
                  <a:pt x="40119" y="83982"/>
                </a:moveTo>
                <a:lnTo>
                  <a:pt x="54230" y="81542"/>
                </a:lnTo>
                <a:lnTo>
                  <a:pt x="66323" y="74791"/>
                </a:lnTo>
                <a:lnTo>
                  <a:pt x="75544" y="64582"/>
                </a:lnTo>
                <a:lnTo>
                  <a:pt x="81041" y="51767"/>
                </a:lnTo>
                <a:lnTo>
                  <a:pt x="79683" y="34668"/>
                </a:lnTo>
                <a:lnTo>
                  <a:pt x="74703" y="20753"/>
                </a:lnTo>
                <a:lnTo>
                  <a:pt x="66730" y="10211"/>
                </a:lnTo>
                <a:lnTo>
                  <a:pt x="56393" y="3230"/>
                </a:lnTo>
                <a:lnTo>
                  <a:pt x="44319" y="0"/>
                </a:lnTo>
                <a:lnTo>
                  <a:pt x="28813" y="2101"/>
                </a:lnTo>
                <a:lnTo>
                  <a:pt x="15910" y="8167"/>
                </a:lnTo>
                <a:lnTo>
                  <a:pt x="6132" y="17458"/>
                </a:lnTo>
                <a:lnTo>
                  <a:pt x="0" y="29235"/>
                </a:lnTo>
                <a:lnTo>
                  <a:pt x="877" y="46991"/>
                </a:lnTo>
                <a:lnTo>
                  <a:pt x="22180" y="79665"/>
                </a:lnTo>
                <a:lnTo>
                  <a:pt x="40119" y="83982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21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1"/>
                </a:move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21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1"/>
                </a:move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21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31213" y="449134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1"/>
                </a:moveTo>
                <a:lnTo>
                  <a:pt x="54233" y="81541"/>
                </a:lnTo>
                <a:lnTo>
                  <a:pt x="66326" y="74790"/>
                </a:lnTo>
                <a:lnTo>
                  <a:pt x="75547" y="64581"/>
                </a:lnTo>
                <a:lnTo>
                  <a:pt x="81044" y="51767"/>
                </a:lnTo>
                <a:lnTo>
                  <a:pt x="79686" y="34669"/>
                </a:lnTo>
                <a:lnTo>
                  <a:pt x="74707" y="20755"/>
                </a:lnTo>
                <a:lnTo>
                  <a:pt x="66734" y="10212"/>
                </a:lnTo>
                <a:lnTo>
                  <a:pt x="56396" y="3230"/>
                </a:lnTo>
                <a:lnTo>
                  <a:pt x="44321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8"/>
                </a:lnTo>
                <a:lnTo>
                  <a:pt x="0" y="29234"/>
                </a:lnTo>
                <a:lnTo>
                  <a:pt x="876" y="46990"/>
                </a:lnTo>
                <a:lnTo>
                  <a:pt x="22179" y="79663"/>
                </a:lnTo>
                <a:lnTo>
                  <a:pt x="40121" y="83981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19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6"/>
                </a:move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19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6"/>
                </a:move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4319" y="0"/>
                </a:move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close/>
              </a:path>
            </a:pathLst>
          </a:custGeom>
          <a:solidFill>
            <a:srgbClr val="458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89098" y="4559750"/>
            <a:ext cx="81280" cy="84455"/>
          </a:xfrm>
          <a:custGeom>
            <a:avLst/>
            <a:gdLst/>
            <a:ahLst/>
            <a:cxnLst/>
            <a:rect l="l" t="t" r="r" b="b"/>
            <a:pathLst>
              <a:path w="81280" h="84454">
                <a:moveTo>
                  <a:pt x="40121" y="83986"/>
                </a:moveTo>
                <a:lnTo>
                  <a:pt x="54233" y="81546"/>
                </a:lnTo>
                <a:lnTo>
                  <a:pt x="66325" y="74794"/>
                </a:lnTo>
                <a:lnTo>
                  <a:pt x="75545" y="64584"/>
                </a:lnTo>
                <a:lnTo>
                  <a:pt x="81041" y="51769"/>
                </a:lnTo>
                <a:lnTo>
                  <a:pt x="79683" y="34670"/>
                </a:lnTo>
                <a:lnTo>
                  <a:pt x="74703" y="20755"/>
                </a:lnTo>
                <a:lnTo>
                  <a:pt x="66731" y="10212"/>
                </a:lnTo>
                <a:lnTo>
                  <a:pt x="56393" y="3230"/>
                </a:lnTo>
                <a:lnTo>
                  <a:pt x="44319" y="0"/>
                </a:lnTo>
                <a:lnTo>
                  <a:pt x="28814" y="2101"/>
                </a:lnTo>
                <a:lnTo>
                  <a:pt x="15911" y="8167"/>
                </a:lnTo>
                <a:lnTo>
                  <a:pt x="6133" y="17459"/>
                </a:lnTo>
                <a:lnTo>
                  <a:pt x="0" y="29236"/>
                </a:lnTo>
                <a:lnTo>
                  <a:pt x="876" y="46992"/>
                </a:lnTo>
                <a:lnTo>
                  <a:pt x="22177" y="79667"/>
                </a:lnTo>
                <a:lnTo>
                  <a:pt x="40121" y="83986"/>
                </a:lnTo>
                <a:close/>
              </a:path>
            </a:pathLst>
          </a:custGeom>
          <a:ln w="12193">
            <a:solidFill>
              <a:srgbClr val="458A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74516" y="5835490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74516" y="5198744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74516" y="4567253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42927" y="3930503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42927" y="3299016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42927" y="2662269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11324" y="6114396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579619" y="6114396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447914" y="6114396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-1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221338" y="6114396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089634" y="6114396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957929" y="6114396"/>
            <a:ext cx="13462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915559" y="1117767"/>
            <a:ext cx="3923029" cy="3617595"/>
          </a:xfrm>
          <a:custGeom>
            <a:avLst/>
            <a:gdLst/>
            <a:ahLst/>
            <a:cxnLst/>
            <a:rect l="l" t="t" r="r" b="b"/>
            <a:pathLst>
              <a:path w="3923029" h="3617595">
                <a:moveTo>
                  <a:pt x="0" y="3617294"/>
                </a:moveTo>
                <a:lnTo>
                  <a:pt x="3922984" y="0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5559" y="4735061"/>
            <a:ext cx="4389120" cy="1179195"/>
          </a:xfrm>
          <a:custGeom>
            <a:avLst/>
            <a:gdLst/>
            <a:ahLst/>
            <a:cxnLst/>
            <a:rect l="l" t="t" r="r" b="b"/>
            <a:pathLst>
              <a:path w="4389120" h="1179195">
                <a:moveTo>
                  <a:pt x="4388792" y="1179079"/>
                </a:moveTo>
                <a:lnTo>
                  <a:pt x="0" y="0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38543" y="1117767"/>
            <a:ext cx="466090" cy="4796790"/>
          </a:xfrm>
          <a:custGeom>
            <a:avLst/>
            <a:gdLst/>
            <a:ahLst/>
            <a:cxnLst/>
            <a:rect l="l" t="t" r="r" b="b"/>
            <a:pathLst>
              <a:path w="466089" h="4796790">
                <a:moveTo>
                  <a:pt x="0" y="0"/>
                </a:moveTo>
                <a:lnTo>
                  <a:pt x="465808" y="4796373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06419" y="2471522"/>
            <a:ext cx="3929379" cy="1536065"/>
          </a:xfrm>
          <a:custGeom>
            <a:avLst/>
            <a:gdLst/>
            <a:ahLst/>
            <a:cxnLst/>
            <a:rect l="l" t="t" r="r" b="b"/>
            <a:pathLst>
              <a:path w="3929379" h="1536064">
                <a:moveTo>
                  <a:pt x="0" y="0"/>
                </a:moveTo>
                <a:lnTo>
                  <a:pt x="3929233" y="1535680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866132" y="1823759"/>
            <a:ext cx="257810" cy="3850640"/>
          </a:xfrm>
          <a:custGeom>
            <a:avLst/>
            <a:gdLst/>
            <a:ahLst/>
            <a:cxnLst/>
            <a:rect l="l" t="t" r="r" b="b"/>
            <a:pathLst>
              <a:path w="257810" h="3850640">
                <a:moveTo>
                  <a:pt x="257721" y="3850200"/>
                </a:moveTo>
                <a:lnTo>
                  <a:pt x="0" y="0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004419" y="3170236"/>
            <a:ext cx="2613025" cy="2234565"/>
          </a:xfrm>
          <a:custGeom>
            <a:avLst/>
            <a:gdLst/>
            <a:ahLst/>
            <a:cxnLst/>
            <a:rect l="l" t="t" r="r" b="b"/>
            <a:pathLst>
              <a:path w="2613025" h="2234565">
                <a:moveTo>
                  <a:pt x="0" y="2234429"/>
                </a:moveTo>
                <a:lnTo>
                  <a:pt x="2612897" y="0"/>
                </a:lnTo>
              </a:path>
            </a:pathLst>
          </a:custGeom>
          <a:ln w="4572">
            <a:solidFill>
              <a:srgbClr val="15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155001" y="6114396"/>
            <a:ext cx="6108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2390" algn="ctr">
              <a:lnSpc>
                <a:spcPts val="1795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2455"/>
              </a:lnSpc>
            </a:pPr>
            <a:r>
              <a:rPr sz="2050" b="1" spc="10" dirty="0">
                <a:solidFill>
                  <a:srgbClr val="FFFFFF"/>
                </a:solidFill>
                <a:latin typeface="Arial"/>
                <a:cs typeface="Arial"/>
              </a:rPr>
              <a:t>PC</a:t>
            </a:r>
            <a:r>
              <a:rPr sz="20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b="1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188433" y="4000460"/>
            <a:ext cx="405765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50" b="1" spc="-3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41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284821" y="4710215"/>
            <a:ext cx="405765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5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1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512470" y="3670348"/>
            <a:ext cx="405765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5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415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07489" y="3084556"/>
            <a:ext cx="288925" cy="6108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solidFill>
                  <a:srgbClr val="FFFFFF"/>
                </a:solidFill>
                <a:latin typeface="Arial"/>
                <a:cs typeface="Arial"/>
              </a:rPr>
              <a:t>PC</a:t>
            </a:r>
            <a:r>
              <a:rPr sz="20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369940" y="4525092"/>
            <a:ext cx="1416089" cy="15317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16601" y="774740"/>
            <a:ext cx="1390952" cy="17733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2697" y="2561846"/>
            <a:ext cx="1428471" cy="15219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267552" y="115684"/>
            <a:ext cx="4534535" cy="2734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20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000" dirty="0" err="1" smtClean="0">
                <a:solidFill>
                  <a:srgbClr val="FFFFFF"/>
                </a:solidFill>
                <a:latin typeface="Verdana"/>
                <a:cs typeface="Verdana"/>
              </a:rPr>
              <a:t>orphometrics</a:t>
            </a:r>
            <a:r>
              <a:rPr sz="200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of ammonoids, PCA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7655">
              <a:lnSpc>
                <a:spcPts val="1285"/>
              </a:lnSpc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00" dirty="0">
              <a:latin typeface="Arial"/>
              <a:cs typeface="Arial"/>
            </a:endParaRPr>
          </a:p>
          <a:p>
            <a:pPr marR="290195" algn="r">
              <a:lnSpc>
                <a:spcPts val="4465"/>
              </a:lnSpc>
            </a:pPr>
            <a:r>
              <a:rPr sz="4150" b="1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310898" y="2683678"/>
            <a:ext cx="2549525" cy="164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99"/>
              </a:lnSpc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distribution of De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onian ammonoids in the PC1 / PC2 scatter diag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am and most important conch morphologies</a:t>
            </a:r>
            <a:endParaRPr sz="1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9238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15075"/>
            <a:ext cx="45212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78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85" y="1315075"/>
            <a:ext cx="4087812" cy="508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7812" name="Text Box 4"/>
          <p:cNvSpPr txBox="1">
            <a:spLocks noChangeArrowheads="1"/>
          </p:cNvSpPr>
          <p:nvPr/>
        </p:nvSpPr>
        <p:spPr bwMode="auto">
          <a:xfrm>
            <a:off x="667713" y="6176630"/>
            <a:ext cx="27081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600" dirty="0"/>
              <a:t>Bambach (1977, Paleobiology)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11561" y="469930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phases of increase (</a:t>
            </a:r>
            <a:r>
              <a:rPr lang="en-US" dirty="0" err="1" smtClean="0"/>
              <a:t>Cambro</a:t>
            </a:r>
            <a:r>
              <a:rPr lang="en-US" dirty="0" smtClean="0"/>
              <a:t>-Ordovician, Cenozoic) in normal marine habitats</a:t>
            </a:r>
          </a:p>
          <a:p>
            <a:r>
              <a:rPr lang="en-US" dirty="0" smtClean="0"/>
              <a:t>One increase in variable environments and non in high-stress environments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Diversity Through Time: Richness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Scaling (MDS)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 ordination technique in </a:t>
            </a:r>
            <a:r>
              <a:rPr lang="en-US" dirty="0"/>
              <a:t>which the scatter of points representing samples or taxa in </a:t>
            </a:r>
            <a:r>
              <a:rPr lang="en-US" dirty="0" smtClean="0"/>
              <a:t>an </a:t>
            </a:r>
            <a:r>
              <a:rPr lang="en-US" dirty="0"/>
              <a:t>ordination space is iteratively allowed </a:t>
            </a:r>
            <a:r>
              <a:rPr lang="en-US" dirty="0" smtClean="0"/>
              <a:t>to evolve </a:t>
            </a:r>
            <a:r>
              <a:rPr lang="en-US" dirty="0"/>
              <a:t>until it resembles the </a:t>
            </a:r>
            <a:r>
              <a:rPr lang="en-US" dirty="0" smtClean="0"/>
              <a:t>observed dissimilarity </a:t>
            </a:r>
            <a:r>
              <a:rPr lang="en-US" dirty="0"/>
              <a:t>matrix as closely as possible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b="1" dirty="0" smtClean="0"/>
              <a:t>Metric (MDS)</a:t>
            </a:r>
            <a:r>
              <a:rPr lang="en-US" dirty="0" smtClean="0"/>
              <a:t>: Actual values of dissimilarity are considered (aka </a:t>
            </a:r>
            <a:r>
              <a:rPr lang="en-US" b="1" dirty="0" smtClean="0"/>
              <a:t>Principal Coordinate Analysis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Non-metric (NMDS)</a:t>
            </a:r>
            <a:r>
              <a:rPr lang="en-US" dirty="0" smtClean="0"/>
              <a:t>: The ranking of dissimilarity is analyzed</a:t>
            </a:r>
          </a:p>
          <a:p>
            <a:r>
              <a:rPr lang="en-US" dirty="0" smtClean="0"/>
              <a:t>Basic steps</a:t>
            </a:r>
          </a:p>
          <a:p>
            <a:pPr lvl="1"/>
            <a:r>
              <a:rPr lang="en-US" dirty="0" smtClean="0"/>
              <a:t>Dissimilarity or distance matrix of objects</a:t>
            </a:r>
          </a:p>
          <a:p>
            <a:pPr lvl="1"/>
            <a:r>
              <a:rPr lang="en-US" dirty="0" smtClean="0"/>
              <a:t>Specify dimensionality (usually 2D or 3D)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smtClean="0"/>
              <a:t>or squeeze distances </a:t>
            </a:r>
            <a:r>
              <a:rPr lang="en-US" dirty="0" smtClean="0"/>
              <a:t>on the ordination space and identify the stress this imposes</a:t>
            </a:r>
          </a:p>
          <a:p>
            <a:pPr lvl="1"/>
            <a:r>
              <a:rPr lang="en-US" dirty="0" smtClean="0"/>
              <a:t>Minimize the stress by moving points in ordination space</a:t>
            </a:r>
          </a:p>
          <a:p>
            <a:r>
              <a:rPr lang="en-US" dirty="0" smtClean="0"/>
              <a:t>Note: Axes are arbitrary and can be rotated as wished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MDS (Metric = Parametric)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6667692" cy="40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259632" y="155679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on 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NMDS (Non-metric = non-parametric)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259632" y="155679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Squeezing on a plane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26124"/>
            <a:ext cx="6912768" cy="444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6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example of MDS (Principal Coordinate Analysis)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Given: Distances of European Cities</a:t>
            </a:r>
          </a:p>
          <a:p>
            <a:r>
              <a:rPr lang="en-US" dirty="0" smtClean="0"/>
              <a:t>Task: Calculate a map of Europe with just these data</a:t>
            </a:r>
          </a:p>
          <a:p>
            <a:pPr marL="274320" lvl="1" indent="0">
              <a:buNone/>
            </a:pPr>
            <a:r>
              <a:rPr lang="en-US" dirty="0" err="1" smtClean="0"/>
              <a:t>eurodist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 smtClean="0"/>
              <a:t>cmdscale</a:t>
            </a:r>
            <a:r>
              <a:rPr lang="en-US" dirty="0" smtClean="0"/>
              <a:t>(</a:t>
            </a:r>
            <a:r>
              <a:rPr lang="en-US" dirty="0" err="1" smtClean="0"/>
              <a:t>eurodist</a:t>
            </a:r>
            <a:r>
              <a:rPr lang="en-US" dirty="0" smtClean="0"/>
              <a:t>, k =2)</a:t>
            </a:r>
          </a:p>
          <a:p>
            <a:pPr marL="274320" lvl="1" indent="0">
              <a:buNone/>
            </a:pPr>
            <a:r>
              <a:rPr lang="en-US" dirty="0" smtClean="0"/>
              <a:t>plot(</a:t>
            </a:r>
            <a:r>
              <a:rPr lang="en-US" dirty="0" err="1" smtClean="0"/>
              <a:t>loc</a:t>
            </a:r>
            <a:r>
              <a:rPr lang="en-US" dirty="0" smtClean="0"/>
              <a:t>, type="</a:t>
            </a:r>
            <a:r>
              <a:rPr lang="en-US" dirty="0"/>
              <a:t>n"</a:t>
            </a:r>
            <a:r>
              <a:rPr lang="en-US" dirty="0" smtClean="0"/>
              <a:t>)</a:t>
            </a:r>
          </a:p>
          <a:p>
            <a:pPr marL="274320" lvl="1" indent="0">
              <a:buNone/>
            </a:pPr>
            <a:r>
              <a:rPr lang="en-US" dirty="0" smtClean="0"/>
              <a:t>text(</a:t>
            </a:r>
            <a:r>
              <a:rPr lang="en-US" dirty="0" err="1" smtClean="0"/>
              <a:t>loc</a:t>
            </a:r>
            <a:r>
              <a:rPr lang="en-US" dirty="0"/>
              <a:t>, </a:t>
            </a:r>
            <a:r>
              <a:rPr lang="en-US" dirty="0" err="1"/>
              <a:t>rownames</a:t>
            </a:r>
            <a:r>
              <a:rPr lang="en-US" dirty="0"/>
              <a:t>(</a:t>
            </a:r>
            <a:r>
              <a:rPr lang="en-US" dirty="0" err="1"/>
              <a:t>loc</a:t>
            </a:r>
            <a:r>
              <a:rPr lang="en-US" dirty="0"/>
              <a:t>), </a:t>
            </a:r>
            <a:r>
              <a:rPr lang="en-US" dirty="0" err="1"/>
              <a:t>cex</a:t>
            </a:r>
            <a:r>
              <a:rPr lang="en-US" dirty="0"/>
              <a:t> = 0.6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Relative </a:t>
            </a:r>
            <a:r>
              <a:rPr lang="en-US" dirty="0" smtClean="0"/>
              <a:t>positions are correct but true coordinates are </a:t>
            </a:r>
            <a:r>
              <a:rPr lang="en-US" dirty="0" smtClean="0"/>
              <a:t>wrong</a:t>
            </a:r>
          </a:p>
          <a:p>
            <a:r>
              <a:rPr lang="en-US" dirty="0" smtClean="0"/>
              <a:t>Change this by transforming one variable</a:t>
            </a:r>
          </a:p>
          <a:p>
            <a:pPr marL="274320" lvl="1" indent="0">
              <a:buNone/>
            </a:pPr>
            <a:r>
              <a:rPr lang="en-US" dirty="0" smtClean="0"/>
              <a:t>x &lt;- </a:t>
            </a:r>
            <a:r>
              <a:rPr lang="en-US" dirty="0" err="1" smtClean="0"/>
              <a:t>loc</a:t>
            </a:r>
            <a:r>
              <a:rPr lang="en-US" dirty="0" smtClean="0"/>
              <a:t>[, 1] </a:t>
            </a:r>
          </a:p>
          <a:p>
            <a:pPr marL="274320" lvl="1" indent="0">
              <a:buNone/>
            </a:pPr>
            <a:r>
              <a:rPr lang="en-US" dirty="0" smtClean="0"/>
              <a:t>y &lt;- -</a:t>
            </a:r>
            <a:r>
              <a:rPr lang="en-US" dirty="0" err="1" smtClean="0"/>
              <a:t>loc</a:t>
            </a:r>
            <a:r>
              <a:rPr lang="en-US" dirty="0" smtClean="0"/>
              <a:t>[, 2]</a:t>
            </a:r>
          </a:p>
          <a:p>
            <a:pPr marL="274320" lvl="1" indent="0">
              <a:buNone/>
            </a:pPr>
            <a:r>
              <a:rPr lang="en-US" dirty="0" smtClean="0"/>
              <a:t>plot(x, y, type = "n", </a:t>
            </a:r>
            <a:r>
              <a:rPr lang="en-US" dirty="0" err="1" smtClean="0"/>
              <a:t>xlab</a:t>
            </a:r>
            <a:r>
              <a:rPr lang="en-US" dirty="0" smtClean="0"/>
              <a:t> = "", </a:t>
            </a:r>
            <a:r>
              <a:rPr lang="en-US" dirty="0" err="1" smtClean="0"/>
              <a:t>ylab</a:t>
            </a:r>
            <a:r>
              <a:rPr lang="en-US" dirty="0" smtClean="0"/>
              <a:t> = "", asp = 1, axes = FALSE, main = "</a:t>
            </a:r>
            <a:r>
              <a:rPr lang="en-US" dirty="0" err="1" smtClean="0"/>
              <a:t>cmdscale</a:t>
            </a:r>
            <a:r>
              <a:rPr lang="en-US" dirty="0" smtClean="0"/>
              <a:t>(</a:t>
            </a:r>
            <a:r>
              <a:rPr lang="en-US" dirty="0" err="1" smtClean="0"/>
              <a:t>eurodist</a:t>
            </a:r>
            <a:r>
              <a:rPr lang="en-US" dirty="0" smtClean="0"/>
              <a:t>)") </a:t>
            </a:r>
          </a:p>
          <a:p>
            <a:pPr marL="274320" lvl="1" indent="0">
              <a:buNone/>
            </a:pPr>
            <a:r>
              <a:rPr lang="en-US" dirty="0" smtClean="0"/>
              <a:t>text(x, y, </a:t>
            </a:r>
            <a:r>
              <a:rPr lang="en-US" dirty="0" err="1" smtClean="0"/>
              <a:t>rownames</a:t>
            </a:r>
            <a:r>
              <a:rPr lang="en-US" dirty="0" smtClean="0"/>
              <a:t>(</a:t>
            </a:r>
            <a:r>
              <a:rPr lang="en-US" dirty="0" err="1" smtClean="0"/>
              <a:t>loc</a:t>
            </a:r>
            <a:r>
              <a:rPr lang="en-US" dirty="0" smtClean="0"/>
              <a:t>), </a:t>
            </a:r>
            <a:r>
              <a:rPr lang="en-US" dirty="0" err="1" smtClean="0"/>
              <a:t>cex</a:t>
            </a:r>
            <a:r>
              <a:rPr lang="en-US" dirty="0" smtClean="0"/>
              <a:t> = 0.6)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" y="332656"/>
            <a:ext cx="9084890" cy="608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7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Try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Radiolarian</a:t>
            </a:r>
            <a:r>
              <a:rPr lang="de-DE" dirty="0" smtClean="0"/>
              <a:t> Data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32631" b="34435"/>
          <a:stretch/>
        </p:blipFill>
        <p:spPr>
          <a:xfrm>
            <a:off x="3320023" y="988876"/>
            <a:ext cx="5505612" cy="535813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17893" y="1690689"/>
            <a:ext cx="2809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in metric approaches, the first axis explains most of the variance, but there is not strict % variance explained</a:t>
            </a:r>
          </a:p>
          <a:p>
            <a:r>
              <a:rPr lang="en-US" dirty="0" smtClean="0"/>
              <a:t>Compare with 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58743" y="951693"/>
            <a:ext cx="71287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Stress: How much pressure is needed to squeeze multidimensional object on two (or three) dimensions?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</a:t>
            </a:r>
            <a:r>
              <a:rPr lang="en-US" dirty="0" err="1" smtClean="0"/>
              <a:t>metaMDS</a:t>
            </a:r>
            <a:r>
              <a:rPr lang="en-US" dirty="0" smtClean="0"/>
              <a:t>: Stress </a:t>
            </a:r>
            <a:r>
              <a:rPr lang="en-US" dirty="0"/>
              <a:t>values &gt;0.2 are generally poor and potentially </a:t>
            </a:r>
            <a:r>
              <a:rPr lang="en-US" dirty="0" smtClean="0"/>
              <a:t>uninterpretable; values </a:t>
            </a:r>
            <a:r>
              <a:rPr lang="en-US" dirty="0"/>
              <a:t>&lt;0.1 are good and &lt;0.05 are excellent, leaving little danger of misinterpretation.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Stress </a:t>
            </a:r>
            <a:r>
              <a:rPr lang="en-US" dirty="0"/>
              <a:t>values between 0.1 and 0.2 are useable but some of the distances will be misleading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mMDS$stress</a:t>
            </a:r>
            <a:r>
              <a:rPr lang="en-US" dirty="0" smtClean="0"/>
              <a:t> 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#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scatter</a:t>
            </a:r>
            <a:r>
              <a:rPr lang="de-DE" dirty="0" smtClean="0"/>
              <a:t> </a:t>
            </a:r>
            <a:r>
              <a:rPr lang="en-US" dirty="0"/>
              <a:t>around the regression between the </a:t>
            </a:r>
            <a:r>
              <a:rPr lang="en-US" dirty="0" err="1"/>
              <a:t>interpoint</a:t>
            </a:r>
            <a:r>
              <a:rPr lang="en-US" dirty="0"/>
              <a:t> distances in the final configuration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stressplot</a:t>
            </a:r>
            <a:r>
              <a:rPr lang="de-DE" dirty="0" smtClean="0"/>
              <a:t>(</a:t>
            </a:r>
            <a:r>
              <a:rPr lang="de-DE" dirty="0" err="1" smtClean="0"/>
              <a:t>mMDS</a:t>
            </a:r>
            <a:r>
              <a:rPr lang="de-DE" dirty="0" smtClean="0"/>
              <a:t>) #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-dimensional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correspond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and species together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7361" r="36020" b="33866"/>
          <a:stretch/>
        </p:blipFill>
        <p:spPr>
          <a:xfrm>
            <a:off x="3122343" y="1412657"/>
            <a:ext cx="5688632" cy="487635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55576" y="1466445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plot(</a:t>
            </a:r>
            <a:r>
              <a:rPr lang="en-US" dirty="0" err="1"/>
              <a:t>mMDS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4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MDS and grouping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r="30137" b="31594"/>
          <a:stretch/>
        </p:blipFill>
        <p:spPr>
          <a:xfrm>
            <a:off x="1153594" y="1278391"/>
            <a:ext cx="6397826" cy="529005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141220" y="3078480"/>
            <a:ext cx="113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Antarctica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271260" y="223462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Oman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128260" y="4884420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Alps, Philippines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Assignment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Palecological</a:t>
            </a:r>
            <a:r>
              <a:rPr lang="en-US" dirty="0" smtClean="0"/>
              <a:t> data are provided for the Triassic Cassian Formation </a:t>
            </a:r>
          </a:p>
          <a:p>
            <a:r>
              <a:rPr lang="en-US" dirty="0" smtClean="0"/>
              <a:t>Compute patterns of alpha and beta diversity across all samples</a:t>
            </a:r>
          </a:p>
          <a:p>
            <a:r>
              <a:rPr lang="en-US" dirty="0" smtClean="0"/>
              <a:t>Is there a significant difference of between reef and non-reef assemblages?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de-DE" dirty="0" smtClean="0"/>
              <a:t>Counting Diversity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de-DE" sz="2600" smtClean="0"/>
              <a:t>Simple Case</a:t>
            </a:r>
          </a:p>
          <a:p>
            <a:pPr lvl="1" eaLnBrk="1" hangingPunct="1"/>
            <a:r>
              <a:rPr lang="en-US" altLang="de-DE" sz="2200" smtClean="0"/>
              <a:t>All species are equally common</a:t>
            </a:r>
          </a:p>
          <a:p>
            <a:pPr lvl="1" eaLnBrk="1" hangingPunct="1"/>
            <a:r>
              <a:rPr lang="en-US" altLang="de-DE" sz="2200" smtClean="0"/>
              <a:t>Species numbers alone (S) provide information (but there is sampling bias)</a:t>
            </a:r>
          </a:p>
          <a:p>
            <a:pPr eaLnBrk="1" hangingPunct="1"/>
            <a:r>
              <a:rPr lang="en-US" altLang="de-DE" sz="2600" smtClean="0"/>
              <a:t>Realistic case</a:t>
            </a:r>
          </a:p>
          <a:p>
            <a:pPr lvl="1" eaLnBrk="1" hangingPunct="1"/>
            <a:r>
              <a:rPr lang="en-US" altLang="de-DE" sz="2200" smtClean="0"/>
              <a:t>Abundance distributions are strongly skewed</a:t>
            </a:r>
          </a:p>
          <a:p>
            <a:pPr lvl="1" eaLnBrk="1" hangingPunct="1"/>
            <a:r>
              <a:rPr lang="en-US" altLang="de-DE" sz="2200" smtClean="0"/>
              <a:t>S isn‘t meaningful and sampling bias might be extreme </a:t>
            </a:r>
          </a:p>
          <a:p>
            <a:pPr eaLnBrk="1" hangingPunct="1"/>
            <a:endParaRPr lang="en-US" altLang="de-DE" sz="2600" smtClean="0"/>
          </a:p>
        </p:txBody>
      </p:sp>
    </p:spTree>
    <p:extLst>
      <p:ext uri="{BB962C8B-B14F-4D97-AF65-F5344CB8AC3E}">
        <p14:creationId xmlns:p14="http://schemas.microsoft.com/office/powerpoint/2010/main" val="3407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Alpha Diversity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557338"/>
            <a:ext cx="4392612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149725"/>
            <a:ext cx="4392612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555875" y="5876925"/>
            <a:ext cx="3727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/>
              <a:t>Which community is more diverse?</a:t>
            </a:r>
          </a:p>
        </p:txBody>
      </p:sp>
    </p:spTree>
    <p:extLst>
      <p:ext uri="{BB962C8B-B14F-4D97-AF65-F5344CB8AC3E}">
        <p14:creationId xmlns:p14="http://schemas.microsoft.com/office/powerpoint/2010/main" val="25465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Indices: Annotations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 = Number of Individuals</a:t>
            </a:r>
          </a:p>
          <a:p>
            <a:r>
              <a:rPr lang="en-US" dirty="0" smtClean="0"/>
              <a:t>S = Number of Species</a:t>
            </a:r>
          </a:p>
          <a:p>
            <a:r>
              <a:rPr lang="en-US" dirty="0"/>
              <a:t>p</a:t>
            </a:r>
            <a:r>
              <a:rPr lang="en-US" dirty="0" smtClean="0"/>
              <a:t> = The proportion of a species (</a:t>
            </a:r>
            <a:r>
              <a:rPr lang="en-US" dirty="0" err="1" smtClean="0"/>
              <a:t>i</a:t>
            </a:r>
            <a:r>
              <a:rPr lang="en-US" dirty="0" smtClean="0"/>
              <a:t>) in a community</a:t>
            </a:r>
          </a:p>
          <a:p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90052" y="3606907"/>
            <a:ext cx="7821561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de-DE" sz="2800" dirty="0" smtClean="0"/>
              <a:t>Most commonly used</a:t>
            </a:r>
          </a:p>
          <a:p>
            <a:pPr lvl="1">
              <a:lnSpc>
                <a:spcPct val="90000"/>
              </a:lnSpc>
            </a:pPr>
            <a:r>
              <a:rPr lang="en-US" altLang="de-DE" sz="2800" b="1" dirty="0" smtClean="0"/>
              <a:t>Shannon-Wiener </a:t>
            </a:r>
            <a:r>
              <a:rPr lang="en-US" altLang="de-DE" sz="2800" b="1" dirty="0"/>
              <a:t>Information Index (H</a:t>
            </a:r>
            <a:r>
              <a:rPr lang="en-US" altLang="de-DE" sz="2800" b="1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de-DE" sz="2800" b="1" dirty="0" smtClean="0"/>
              <a:t>aka Shannon Entropy</a:t>
            </a:r>
            <a:endParaRPr lang="en-US" altLang="de-DE" sz="2800" b="1" dirty="0"/>
          </a:p>
          <a:p>
            <a:pPr lvl="2">
              <a:lnSpc>
                <a:spcPct val="90000"/>
              </a:lnSpc>
            </a:pPr>
            <a:r>
              <a:rPr lang="en-US" altLang="de-DE" sz="2800" dirty="0"/>
              <a:t>H = -∑ p</a:t>
            </a:r>
            <a:r>
              <a:rPr lang="en-US" altLang="de-DE" sz="2800" baseline="-25000" dirty="0"/>
              <a:t>i</a:t>
            </a:r>
            <a:r>
              <a:rPr lang="en-US" altLang="de-DE" sz="2800" dirty="0"/>
              <a:t> x ln(p</a:t>
            </a:r>
            <a:r>
              <a:rPr lang="en-US" altLang="de-DE" sz="2800" baseline="-25000" dirty="0"/>
              <a:t>i</a:t>
            </a:r>
            <a:r>
              <a:rPr lang="en-US" altLang="de-DE" sz="28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de-DE" sz="2800" dirty="0"/>
              <a:t>p</a:t>
            </a:r>
            <a:r>
              <a:rPr lang="en-US" altLang="de-DE" sz="2800" baseline="-25000" dirty="0"/>
              <a:t>i </a:t>
            </a:r>
            <a:r>
              <a:rPr lang="en-US" altLang="de-DE" sz="2800" dirty="0"/>
              <a:t>= Proportion of the </a:t>
            </a:r>
            <a:r>
              <a:rPr lang="en-US" altLang="de-DE" sz="2800" dirty="0" err="1"/>
              <a:t>i</a:t>
            </a:r>
            <a:r>
              <a:rPr lang="en-US" altLang="de-DE" sz="2800" baseline="30000" dirty="0" err="1"/>
              <a:t>th</a:t>
            </a:r>
            <a:r>
              <a:rPr lang="en-US" altLang="de-DE" sz="2800" dirty="0"/>
              <a:t> species in the community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30826" y="5968181"/>
            <a:ext cx="584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log most common, but sometimes also log</a:t>
            </a:r>
            <a:r>
              <a:rPr lang="en-US" baseline="-25000" dirty="0" smtClean="0"/>
              <a:t>2</a:t>
            </a:r>
            <a:r>
              <a:rPr lang="en-US" dirty="0" smtClean="0"/>
              <a:t> or log</a:t>
            </a:r>
            <a:r>
              <a:rPr lang="en-US" baseline="-25000" dirty="0" smtClean="0"/>
              <a:t>10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525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2950</Words>
  <Application>Microsoft Office PowerPoint</Application>
  <PresentationFormat>Bildschirmpräsentation (4:3)</PresentationFormat>
  <Paragraphs>540</Paragraphs>
  <Slides>69</Slides>
  <Notes>36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4</vt:i4>
      </vt:variant>
      <vt:variant>
        <vt:lpstr>Folientitel</vt:lpstr>
      </vt:variant>
      <vt:variant>
        <vt:i4>69</vt:i4>
      </vt:variant>
    </vt:vector>
  </HeadingPairs>
  <TitlesOfParts>
    <vt:vector size="85" baseType="lpstr">
      <vt:lpstr>Arial</vt:lpstr>
      <vt:lpstr>Arial Unicode MS</vt:lpstr>
      <vt:lpstr>Calibri</vt:lpstr>
      <vt:lpstr>Calibri Light</vt:lpstr>
      <vt:lpstr>Cambria Math</vt:lpstr>
      <vt:lpstr>Helvetica</vt:lpstr>
      <vt:lpstr>Segoe UI</vt:lpstr>
      <vt:lpstr>Symbol</vt:lpstr>
      <vt:lpstr>Times New Roman</vt:lpstr>
      <vt:lpstr>Verdana</vt:lpstr>
      <vt:lpstr>Wingdings</vt:lpstr>
      <vt:lpstr>Office Theme</vt:lpstr>
      <vt:lpstr>CorelDRAW</vt:lpstr>
      <vt:lpstr>Formel</vt:lpstr>
      <vt:lpstr>Equation.3</vt:lpstr>
      <vt:lpstr>Diagramm</vt:lpstr>
      <vt:lpstr>Biodiversity at different scales</vt:lpstr>
      <vt:lpstr>Biodiversity</vt:lpstr>
      <vt:lpstr>Components of biodiversity</vt:lpstr>
      <vt:lpstr>Exercise: Alpha, Beta, Gamma</vt:lpstr>
      <vt:lpstr>Alpha Diversity</vt:lpstr>
      <vt:lpstr>Alpha Diversity Through Time: Richness</vt:lpstr>
      <vt:lpstr>Counting Diversity</vt:lpstr>
      <vt:lpstr>Alpha Diversity</vt:lpstr>
      <vt:lpstr>Diversity Indices: Annotations</vt:lpstr>
      <vt:lpstr>Compute H for the two assemblages</vt:lpstr>
      <vt:lpstr>Other common diversity metrics</vt:lpstr>
      <vt:lpstr>Most diversity indices are mixed signals of richness and evenness</vt:lpstr>
      <vt:lpstr>Fishers Log Series</vt:lpstr>
      <vt:lpstr>Hill Numbers </vt:lpstr>
      <vt:lpstr>Hill Numbers </vt:lpstr>
      <vt:lpstr>Other Indices</vt:lpstr>
      <vt:lpstr>Sampling Bias</vt:lpstr>
      <vt:lpstr>Resampling and Subsampling</vt:lpstr>
      <vt:lpstr>Statistics Without Equations</vt:lpstr>
      <vt:lpstr>Resampling and Subsampling</vt:lpstr>
      <vt:lpstr>Rarefaction</vt:lpstr>
      <vt:lpstr>Calculation of Errors</vt:lpstr>
      <vt:lpstr>Two Approaches to Rarefaction</vt:lpstr>
      <vt:lpstr>Alpha Diversity Through Time: Rarefaction</vt:lpstr>
      <vt:lpstr>PowerPoint-Präsentation</vt:lpstr>
      <vt:lpstr>Coverage-based subsampling</vt:lpstr>
      <vt:lpstr>Coverage</vt:lpstr>
      <vt:lpstr>Biodiversity Indices and Rarefaction</vt:lpstr>
      <vt:lpstr>Exercises</vt:lpstr>
      <vt:lpstr>Rank-Abundance Distributions</vt:lpstr>
      <vt:lpstr>Relative Abundance of Species in Communities</vt:lpstr>
      <vt:lpstr>Presentation</vt:lpstr>
      <vt:lpstr>Examples</vt:lpstr>
      <vt:lpstr>Inferences</vt:lpstr>
      <vt:lpstr>PowerPoint-Präsentation</vt:lpstr>
      <vt:lpstr>Model Selection with AIC</vt:lpstr>
      <vt:lpstr>Model Selection with AIC</vt:lpstr>
      <vt:lpstr>PowerPoint-Präsentation</vt:lpstr>
      <vt:lpstr>Terms in vegan</vt:lpstr>
      <vt:lpstr>Alpha Diversity Trend Through RADs</vt:lpstr>
      <vt:lpstr>Beta diversity</vt:lpstr>
      <vt:lpstr>Beta Diversity</vt:lpstr>
      <vt:lpstr>Similarity Indices to Approach  Beta Diversity</vt:lpstr>
      <vt:lpstr>Nestedness and turnover components of beta diversity</vt:lpstr>
      <vt:lpstr>Other binary metrics</vt:lpstr>
      <vt:lpstr>Percent similarity</vt:lpstr>
      <vt:lpstr>Exercise</vt:lpstr>
      <vt:lpstr>Beta Diversity Through Time</vt:lpstr>
      <vt:lpstr>What to do with a (dis)similarity matrix</vt:lpstr>
      <vt:lpstr>Hierarchical Cluster Analysis</vt:lpstr>
      <vt:lpstr>Steps in Cluster Analysis</vt:lpstr>
      <vt:lpstr>Agglomeration Methods (Selection)</vt:lpstr>
      <vt:lpstr>Exercise </vt:lpstr>
      <vt:lpstr>PowerPoint-Präsentation</vt:lpstr>
      <vt:lpstr>PowerPoint-Präsentation</vt:lpstr>
      <vt:lpstr>Ordination</vt:lpstr>
      <vt:lpstr>Principal Component Analysis (PCA)</vt:lpstr>
      <vt:lpstr>Example</vt:lpstr>
      <vt:lpstr>PowerPoint-Präsentation</vt:lpstr>
      <vt:lpstr>Multidimensional Scaling (MDS)</vt:lpstr>
      <vt:lpstr>MDS (Metric = Parametric) </vt:lpstr>
      <vt:lpstr>NMDS (Non-metric = non-parametric)</vt:lpstr>
      <vt:lpstr>A simple example of MDS (Principal Coordinate Analysis)</vt:lpstr>
      <vt:lpstr>PowerPoint-Präsentation</vt:lpstr>
      <vt:lpstr>Try With Radiolarian Data</vt:lpstr>
      <vt:lpstr>PowerPoint-Präsentation</vt:lpstr>
      <vt:lpstr>Sites and species together</vt:lpstr>
      <vt:lpstr>Metric MDS and grouping</vt:lpstr>
      <vt:lpstr>Main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Dunne (Geography, Earth and Environmental Sciences)</dc:creator>
  <cp:lastModifiedBy>Wolfgang Kiessling</cp:lastModifiedBy>
  <cp:revision>86</cp:revision>
  <dcterms:created xsi:type="dcterms:W3CDTF">2022-08-16T10:15:39Z</dcterms:created>
  <dcterms:modified xsi:type="dcterms:W3CDTF">2022-08-21T21:23:54Z</dcterms:modified>
</cp:coreProperties>
</file>